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Lst>
  <p:sldSz cx="7559675" cy="104394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DEEBF7"/>
    <a:srgbClr val="000000"/>
    <a:srgbClr val="F9CB6F"/>
    <a:srgbClr val="FFFFFF"/>
    <a:srgbClr val="92D05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1" d="100"/>
          <a:sy n="61" d="100"/>
        </p:scale>
        <p:origin x="257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08486"/>
            <a:ext cx="6425724" cy="3634458"/>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483102"/>
            <a:ext cx="5669756" cy="2520438"/>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78812CA6-783D-46AA-90A3-54B2650AAABC}" type="datetimeFigureOut">
              <a:rPr lang="fr-FR" smtClean="0"/>
              <a:t>23/04/2024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BF28225-54AB-42AC-A94C-82021A605C89}" type="slidenum">
              <a:rPr lang="fr-FR" smtClean="0"/>
              <a:t>‹N°›</a:t>
            </a:fld>
            <a:endParaRPr lang="fr-FR"/>
          </a:p>
        </p:txBody>
      </p:sp>
    </p:spTree>
    <p:extLst>
      <p:ext uri="{BB962C8B-B14F-4D97-AF65-F5344CB8AC3E}">
        <p14:creationId xmlns:p14="http://schemas.microsoft.com/office/powerpoint/2010/main" val="2517275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8812CA6-783D-46AA-90A3-54B2650AAABC}" type="datetimeFigureOut">
              <a:rPr lang="fr-FR" smtClean="0"/>
              <a:t>23/04/2024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BF28225-54AB-42AC-A94C-82021A605C89}" type="slidenum">
              <a:rPr lang="fr-FR" smtClean="0"/>
              <a:t>‹N°›</a:t>
            </a:fld>
            <a:endParaRPr lang="fr-FR"/>
          </a:p>
        </p:txBody>
      </p:sp>
    </p:spTree>
    <p:extLst>
      <p:ext uri="{BB962C8B-B14F-4D97-AF65-F5344CB8AC3E}">
        <p14:creationId xmlns:p14="http://schemas.microsoft.com/office/powerpoint/2010/main" val="1454960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55801"/>
            <a:ext cx="1630055" cy="8846909"/>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55801"/>
            <a:ext cx="4795669" cy="8846909"/>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8812CA6-783D-46AA-90A3-54B2650AAABC}" type="datetimeFigureOut">
              <a:rPr lang="fr-FR" smtClean="0"/>
              <a:t>23/04/2024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BF28225-54AB-42AC-A94C-82021A605C89}" type="slidenum">
              <a:rPr lang="fr-FR" smtClean="0"/>
              <a:t>‹N°›</a:t>
            </a:fld>
            <a:endParaRPr lang="fr-FR"/>
          </a:p>
        </p:txBody>
      </p:sp>
    </p:spTree>
    <p:extLst>
      <p:ext uri="{BB962C8B-B14F-4D97-AF65-F5344CB8AC3E}">
        <p14:creationId xmlns:p14="http://schemas.microsoft.com/office/powerpoint/2010/main" val="1079966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8812CA6-783D-46AA-90A3-54B2650AAABC}" type="datetimeFigureOut">
              <a:rPr lang="fr-FR" smtClean="0"/>
              <a:t>23/04/2024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BF28225-54AB-42AC-A94C-82021A605C89}" type="slidenum">
              <a:rPr lang="fr-FR" smtClean="0"/>
              <a:t>‹N°›</a:t>
            </a:fld>
            <a:endParaRPr lang="fr-FR"/>
          </a:p>
        </p:txBody>
      </p:sp>
    </p:spTree>
    <p:extLst>
      <p:ext uri="{BB962C8B-B14F-4D97-AF65-F5344CB8AC3E}">
        <p14:creationId xmlns:p14="http://schemas.microsoft.com/office/powerpoint/2010/main" val="2915398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02603"/>
            <a:ext cx="6520220" cy="4342500"/>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6986185"/>
            <a:ext cx="6520220" cy="2283618"/>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78812CA6-783D-46AA-90A3-54B2650AAABC}" type="datetimeFigureOut">
              <a:rPr lang="fr-FR" smtClean="0"/>
              <a:t>23/04/2024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BF28225-54AB-42AC-A94C-82021A605C89}" type="slidenum">
              <a:rPr lang="fr-FR" smtClean="0"/>
              <a:t>‹N°›</a:t>
            </a:fld>
            <a:endParaRPr lang="fr-FR"/>
          </a:p>
        </p:txBody>
      </p:sp>
    </p:spTree>
    <p:extLst>
      <p:ext uri="{BB962C8B-B14F-4D97-AF65-F5344CB8AC3E}">
        <p14:creationId xmlns:p14="http://schemas.microsoft.com/office/powerpoint/2010/main" val="1525761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779007"/>
            <a:ext cx="3212862" cy="662370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779007"/>
            <a:ext cx="3212862" cy="662370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8812CA6-783D-46AA-90A3-54B2650AAABC}" type="datetimeFigureOut">
              <a:rPr lang="fr-FR" smtClean="0"/>
              <a:t>23/04/2024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BF28225-54AB-42AC-A94C-82021A605C89}" type="slidenum">
              <a:rPr lang="fr-FR" smtClean="0"/>
              <a:t>‹N°›</a:t>
            </a:fld>
            <a:endParaRPr lang="fr-FR"/>
          </a:p>
        </p:txBody>
      </p:sp>
    </p:spTree>
    <p:extLst>
      <p:ext uri="{BB962C8B-B14F-4D97-AF65-F5344CB8AC3E}">
        <p14:creationId xmlns:p14="http://schemas.microsoft.com/office/powerpoint/2010/main" val="129675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55804"/>
            <a:ext cx="6520220" cy="2017801"/>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559104"/>
            <a:ext cx="3198096" cy="1254177"/>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4" name="Content Placeholder 3"/>
          <p:cNvSpPr>
            <a:spLocks noGrp="1"/>
          </p:cNvSpPr>
          <p:nvPr>
            <p:ph sz="half" idx="2"/>
          </p:nvPr>
        </p:nvSpPr>
        <p:spPr>
          <a:xfrm>
            <a:off x="520713" y="3813281"/>
            <a:ext cx="3198096" cy="560876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559104"/>
            <a:ext cx="3213847" cy="1254177"/>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6" name="Content Placeholder 5"/>
          <p:cNvSpPr>
            <a:spLocks noGrp="1"/>
          </p:cNvSpPr>
          <p:nvPr>
            <p:ph sz="quarter" idx="4"/>
          </p:nvPr>
        </p:nvSpPr>
        <p:spPr>
          <a:xfrm>
            <a:off x="3827086" y="3813281"/>
            <a:ext cx="3213847" cy="560876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8812CA6-783D-46AA-90A3-54B2650AAABC}" type="datetimeFigureOut">
              <a:rPr lang="fr-FR" smtClean="0"/>
              <a:t>23/04/2024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BF28225-54AB-42AC-A94C-82021A605C89}" type="slidenum">
              <a:rPr lang="fr-FR" smtClean="0"/>
              <a:t>‹N°›</a:t>
            </a:fld>
            <a:endParaRPr lang="fr-FR"/>
          </a:p>
        </p:txBody>
      </p:sp>
    </p:spTree>
    <p:extLst>
      <p:ext uri="{BB962C8B-B14F-4D97-AF65-F5344CB8AC3E}">
        <p14:creationId xmlns:p14="http://schemas.microsoft.com/office/powerpoint/2010/main" val="30633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8812CA6-783D-46AA-90A3-54B2650AAABC}" type="datetimeFigureOut">
              <a:rPr lang="fr-FR" smtClean="0"/>
              <a:t>23/04/2024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BF28225-54AB-42AC-A94C-82021A605C89}" type="slidenum">
              <a:rPr lang="fr-FR" smtClean="0"/>
              <a:t>‹N°›</a:t>
            </a:fld>
            <a:endParaRPr lang="fr-FR"/>
          </a:p>
        </p:txBody>
      </p:sp>
    </p:spTree>
    <p:extLst>
      <p:ext uri="{BB962C8B-B14F-4D97-AF65-F5344CB8AC3E}">
        <p14:creationId xmlns:p14="http://schemas.microsoft.com/office/powerpoint/2010/main" val="1309799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812CA6-783D-46AA-90A3-54B2650AAABC}" type="datetimeFigureOut">
              <a:rPr lang="fr-FR" smtClean="0"/>
              <a:t>23/04/2024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BF28225-54AB-42AC-A94C-82021A605C89}" type="slidenum">
              <a:rPr lang="fr-FR" smtClean="0"/>
              <a:t>‹N°›</a:t>
            </a:fld>
            <a:endParaRPr lang="fr-FR"/>
          </a:p>
        </p:txBody>
      </p:sp>
    </p:spTree>
    <p:extLst>
      <p:ext uri="{BB962C8B-B14F-4D97-AF65-F5344CB8AC3E}">
        <p14:creationId xmlns:p14="http://schemas.microsoft.com/office/powerpoint/2010/main" val="3470278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695960"/>
            <a:ext cx="2438192" cy="2435860"/>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03083"/>
            <a:ext cx="3827085" cy="7418740"/>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131820"/>
            <a:ext cx="2438192" cy="5802084"/>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78812CA6-783D-46AA-90A3-54B2650AAABC}" type="datetimeFigureOut">
              <a:rPr lang="fr-FR" smtClean="0"/>
              <a:t>23/04/2024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BF28225-54AB-42AC-A94C-82021A605C89}" type="slidenum">
              <a:rPr lang="fr-FR" smtClean="0"/>
              <a:t>‹N°›</a:t>
            </a:fld>
            <a:endParaRPr lang="fr-FR"/>
          </a:p>
        </p:txBody>
      </p:sp>
    </p:spTree>
    <p:extLst>
      <p:ext uri="{BB962C8B-B14F-4D97-AF65-F5344CB8AC3E}">
        <p14:creationId xmlns:p14="http://schemas.microsoft.com/office/powerpoint/2010/main" val="3263711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695960"/>
            <a:ext cx="2438192" cy="2435860"/>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03083"/>
            <a:ext cx="3827085" cy="7418740"/>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131820"/>
            <a:ext cx="2438192" cy="5802084"/>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78812CA6-783D-46AA-90A3-54B2650AAABC}" type="datetimeFigureOut">
              <a:rPr lang="fr-FR" smtClean="0"/>
              <a:t>23/04/2024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BF28225-54AB-42AC-A94C-82021A605C89}" type="slidenum">
              <a:rPr lang="fr-FR" smtClean="0"/>
              <a:t>‹N°›</a:t>
            </a:fld>
            <a:endParaRPr lang="fr-FR"/>
          </a:p>
        </p:txBody>
      </p:sp>
    </p:spTree>
    <p:extLst>
      <p:ext uri="{BB962C8B-B14F-4D97-AF65-F5344CB8AC3E}">
        <p14:creationId xmlns:p14="http://schemas.microsoft.com/office/powerpoint/2010/main" val="1463787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55804"/>
            <a:ext cx="6520220" cy="2017801"/>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779007"/>
            <a:ext cx="6520220" cy="662370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675780"/>
            <a:ext cx="1700927" cy="555801"/>
          </a:xfrm>
          <a:prstGeom prst="rect">
            <a:avLst/>
          </a:prstGeom>
        </p:spPr>
        <p:txBody>
          <a:bodyPr vert="horz" lIns="91440" tIns="45720" rIns="91440" bIns="45720" rtlCol="0" anchor="ctr"/>
          <a:lstStyle>
            <a:lvl1pPr algn="l">
              <a:defRPr sz="992">
                <a:solidFill>
                  <a:schemeClr val="tx1">
                    <a:tint val="75000"/>
                  </a:schemeClr>
                </a:solidFill>
              </a:defRPr>
            </a:lvl1pPr>
          </a:lstStyle>
          <a:p>
            <a:fld id="{78812CA6-783D-46AA-90A3-54B2650AAABC}" type="datetimeFigureOut">
              <a:rPr lang="fr-FR" smtClean="0"/>
              <a:t>23/04/2024</a:t>
            </a:fld>
            <a:endParaRPr lang="fr-FR"/>
          </a:p>
        </p:txBody>
      </p:sp>
      <p:sp>
        <p:nvSpPr>
          <p:cNvPr id="5" name="Footer Placeholder 4"/>
          <p:cNvSpPr>
            <a:spLocks noGrp="1"/>
          </p:cNvSpPr>
          <p:nvPr>
            <p:ph type="ftr" sz="quarter" idx="3"/>
          </p:nvPr>
        </p:nvSpPr>
        <p:spPr>
          <a:xfrm>
            <a:off x="2504143" y="9675780"/>
            <a:ext cx="2551390" cy="555801"/>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675780"/>
            <a:ext cx="1700927" cy="555801"/>
          </a:xfrm>
          <a:prstGeom prst="rect">
            <a:avLst/>
          </a:prstGeom>
        </p:spPr>
        <p:txBody>
          <a:bodyPr vert="horz" lIns="91440" tIns="45720" rIns="91440" bIns="45720" rtlCol="0" anchor="ctr"/>
          <a:lstStyle>
            <a:lvl1pPr algn="r">
              <a:defRPr sz="992">
                <a:solidFill>
                  <a:schemeClr val="tx1">
                    <a:tint val="75000"/>
                  </a:schemeClr>
                </a:solidFill>
              </a:defRPr>
            </a:lvl1pPr>
          </a:lstStyle>
          <a:p>
            <a:fld id="{EBF28225-54AB-42AC-A94C-82021A605C89}" type="slidenum">
              <a:rPr lang="fr-FR" smtClean="0"/>
              <a:t>‹N°›</a:t>
            </a:fld>
            <a:endParaRPr lang="fr-FR"/>
          </a:p>
        </p:txBody>
      </p:sp>
    </p:spTree>
    <p:extLst>
      <p:ext uri="{BB962C8B-B14F-4D97-AF65-F5344CB8AC3E}">
        <p14:creationId xmlns:p14="http://schemas.microsoft.com/office/powerpoint/2010/main" val="152237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100526" y="7935093"/>
            <a:ext cx="5309401" cy="2414749"/>
          </a:xfrm>
          <a:prstGeom prst="rect">
            <a:avLst/>
          </a:prstGeom>
        </p:spPr>
      </p:pic>
      <p:grpSp>
        <p:nvGrpSpPr>
          <p:cNvPr id="6" name="Groupe 5"/>
          <p:cNvGrpSpPr/>
          <p:nvPr/>
        </p:nvGrpSpPr>
        <p:grpSpPr>
          <a:xfrm>
            <a:off x="5434382" y="3136473"/>
            <a:ext cx="1990662" cy="2391076"/>
            <a:chOff x="5361880" y="2881040"/>
            <a:chExt cx="1990662" cy="2391076"/>
          </a:xfrm>
        </p:grpSpPr>
        <p:grpSp>
          <p:nvGrpSpPr>
            <p:cNvPr id="32" name="Groupe 31"/>
            <p:cNvGrpSpPr/>
            <p:nvPr/>
          </p:nvGrpSpPr>
          <p:grpSpPr>
            <a:xfrm>
              <a:off x="5361880" y="2881040"/>
              <a:ext cx="1990662" cy="2391076"/>
              <a:chOff x="5389446" y="3626655"/>
              <a:chExt cx="1990662" cy="2391076"/>
            </a:xfrm>
          </p:grpSpPr>
          <p:grpSp>
            <p:nvGrpSpPr>
              <p:cNvPr id="21" name="Groupe 20"/>
              <p:cNvGrpSpPr/>
              <p:nvPr/>
            </p:nvGrpSpPr>
            <p:grpSpPr>
              <a:xfrm>
                <a:off x="5389446" y="3626655"/>
                <a:ext cx="1904586" cy="2391076"/>
                <a:chOff x="5529778" y="2293877"/>
                <a:chExt cx="1888357" cy="2601688"/>
              </a:xfrm>
            </p:grpSpPr>
            <p:pic>
              <p:nvPicPr>
                <p:cNvPr id="18" name="Image 17"/>
                <p:cNvPicPr>
                  <a:picLocks noChangeAspect="1"/>
                </p:cNvPicPr>
                <p:nvPr/>
              </p:nvPicPr>
              <p:blipFill rotWithShape="1">
                <a:blip r:embed="rId3" cstate="print">
                  <a:extLst>
                    <a:ext uri="{28A0092B-C50C-407E-A947-70E740481C1C}">
                      <a14:useLocalDpi xmlns:a14="http://schemas.microsoft.com/office/drawing/2010/main" val="0"/>
                    </a:ext>
                  </a:extLst>
                </a:blip>
                <a:srcRect l="15380" t="6755" r="12741" b="315"/>
                <a:stretch/>
              </p:blipFill>
              <p:spPr>
                <a:xfrm>
                  <a:off x="5529778" y="2293877"/>
                  <a:ext cx="978361" cy="2601688"/>
                </a:xfrm>
                <a:prstGeom prst="rect">
                  <a:avLst/>
                </a:prstGeom>
              </p:spPr>
            </p:pic>
            <p:sp>
              <p:nvSpPr>
                <p:cNvPr id="66" name="Titre 1"/>
                <p:cNvSpPr txBox="1">
                  <a:spLocks/>
                </p:cNvSpPr>
                <p:nvPr/>
              </p:nvSpPr>
              <p:spPr>
                <a:xfrm>
                  <a:off x="6136050" y="2497835"/>
                  <a:ext cx="1282085" cy="1764449"/>
                </a:xfrm>
                <a:prstGeom prst="rect">
                  <a:avLst/>
                </a:prstGeom>
                <a:solidFill>
                  <a:schemeClr val="bg1"/>
                </a:solidFill>
                <a:effectLst>
                  <a:softEdge rad="12700"/>
                </a:effectLst>
              </p:spPr>
              <p:txBody>
                <a:bodyPr vert="horz" lIns="91440" tIns="45720" rIns="91440" bIns="45720" numCol="1" spcCol="360000" rtlCol="0" anchor="ctr">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just"/>
                  <a:endParaRPr lang="fr-FR" sz="1200" i="1" dirty="0"/>
                </a:p>
              </p:txBody>
            </p:sp>
          </p:grpSp>
          <p:grpSp>
            <p:nvGrpSpPr>
              <p:cNvPr id="31" name="Groupe 30"/>
              <p:cNvGrpSpPr/>
              <p:nvPr/>
            </p:nvGrpSpPr>
            <p:grpSpPr>
              <a:xfrm>
                <a:off x="5772647" y="4446052"/>
                <a:ext cx="1607461" cy="1084942"/>
                <a:chOff x="5772647" y="4446052"/>
                <a:chExt cx="1607461" cy="1084942"/>
              </a:xfrm>
            </p:grpSpPr>
            <p:sp>
              <p:nvSpPr>
                <p:cNvPr id="16" name="Rectangle 15"/>
                <p:cNvSpPr/>
                <p:nvPr/>
              </p:nvSpPr>
              <p:spPr>
                <a:xfrm>
                  <a:off x="5772647" y="4749035"/>
                  <a:ext cx="98148" cy="686680"/>
                </a:xfrm>
                <a:prstGeom prst="rect">
                  <a:avLst/>
                </a:prstGeom>
                <a:solidFill>
                  <a:srgbClr val="C00000"/>
                </a:solidFill>
                <a:ln>
                  <a:solidFill>
                    <a:srgbClr val="C00000">
                      <a:alpha val="92157"/>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Titre 1"/>
                <p:cNvSpPr txBox="1">
                  <a:spLocks/>
                </p:cNvSpPr>
                <p:nvPr/>
              </p:nvSpPr>
              <p:spPr>
                <a:xfrm>
                  <a:off x="6098023" y="5007955"/>
                  <a:ext cx="1282085" cy="523039"/>
                </a:xfrm>
                <a:prstGeom prst="rect">
                  <a:avLst/>
                </a:prstGeom>
                <a:solidFill>
                  <a:srgbClr val="DEEBF7"/>
                </a:solidFill>
                <a:effectLst>
                  <a:softEdge rad="12700"/>
                </a:effectLst>
              </p:spPr>
              <p:txBody>
                <a:bodyPr vert="horz" lIns="91440" tIns="45720" rIns="91440" bIns="45720" numCol="1" spcCol="360000" rtlCol="0" anchor="ctr">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just"/>
                  <a:r>
                    <a:rPr lang="fr-FR" sz="1200" b="1" i="1" dirty="0"/>
                    <a:t>Fin du déprimage</a:t>
                  </a:r>
                </a:p>
                <a:p>
                  <a:pPr algn="just"/>
                  <a:r>
                    <a:rPr lang="fr-FR" sz="1200" i="1" dirty="0"/>
                    <a:t>500 à 550°C base 1</a:t>
                  </a:r>
                  <a:r>
                    <a:rPr lang="fr-FR" sz="1200" i="1" baseline="30000" dirty="0"/>
                    <a:t>er</a:t>
                  </a:r>
                  <a:r>
                    <a:rPr lang="fr-FR" sz="1200" i="1" dirty="0"/>
                    <a:t> février</a:t>
                  </a:r>
                </a:p>
              </p:txBody>
            </p:sp>
            <p:sp>
              <p:nvSpPr>
                <p:cNvPr id="61" name="Titre 1"/>
                <p:cNvSpPr txBox="1">
                  <a:spLocks/>
                </p:cNvSpPr>
                <p:nvPr/>
              </p:nvSpPr>
              <p:spPr>
                <a:xfrm>
                  <a:off x="6080470" y="4446052"/>
                  <a:ext cx="1282085" cy="523039"/>
                </a:xfrm>
                <a:prstGeom prst="rect">
                  <a:avLst/>
                </a:prstGeom>
                <a:solidFill>
                  <a:srgbClr val="DEEBF7"/>
                </a:solidFill>
                <a:effectLst>
                  <a:softEdge rad="12700"/>
                </a:effectLst>
              </p:spPr>
              <p:txBody>
                <a:bodyPr vert="horz" lIns="91440" tIns="45720" rIns="91440" bIns="45720" numCol="1" spcCol="360000" rtlCol="0" anchor="ctr">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just"/>
                  <a:r>
                    <a:rPr lang="fr-FR" sz="1200" b="1" i="1" dirty="0"/>
                    <a:t>Fin du 1</a:t>
                  </a:r>
                  <a:r>
                    <a:rPr lang="fr-FR" sz="1200" b="1" i="1" baseline="30000" dirty="0"/>
                    <a:t>er</a:t>
                  </a:r>
                  <a:r>
                    <a:rPr lang="fr-FR" sz="1200" b="1" i="1" dirty="0"/>
                    <a:t> tour</a:t>
                  </a:r>
                </a:p>
                <a:p>
                  <a:pPr algn="just"/>
                  <a:r>
                    <a:rPr lang="fr-FR" sz="1200" i="1" dirty="0"/>
                    <a:t>600 à 700°C base 1</a:t>
                  </a:r>
                  <a:r>
                    <a:rPr lang="fr-FR" sz="1200" i="1" baseline="30000" dirty="0"/>
                    <a:t>er</a:t>
                  </a:r>
                  <a:r>
                    <a:rPr lang="fr-FR" sz="1200" i="1" dirty="0"/>
                    <a:t> février</a:t>
                  </a:r>
                </a:p>
              </p:txBody>
            </p:sp>
          </p:grpSp>
        </p:grpSp>
        <p:sp>
          <p:nvSpPr>
            <p:cNvPr id="58" name="Titre 1"/>
            <p:cNvSpPr txBox="1">
              <a:spLocks/>
            </p:cNvSpPr>
            <p:nvPr/>
          </p:nvSpPr>
          <p:spPr>
            <a:xfrm>
              <a:off x="6052904" y="2973208"/>
              <a:ext cx="1282085" cy="681106"/>
            </a:xfrm>
            <a:prstGeom prst="rect">
              <a:avLst/>
            </a:prstGeom>
            <a:solidFill>
              <a:srgbClr val="DEEBF7"/>
            </a:solidFill>
            <a:effectLst>
              <a:softEdge rad="12700"/>
            </a:effectLst>
          </p:spPr>
          <p:txBody>
            <a:bodyPr vert="horz" lIns="91440" tIns="45720" rIns="91440" bIns="45720" numCol="1" spcCol="360000" rtlCol="0" anchor="ctr">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fr-FR" sz="1200" b="1" i="1" dirty="0"/>
                <a:t>Début de l’épiaison</a:t>
              </a:r>
            </a:p>
            <a:p>
              <a:pPr algn="just"/>
              <a:r>
                <a:rPr lang="fr-FR" sz="1200" i="1" dirty="0"/>
                <a:t>750 à 900°C base 1</a:t>
              </a:r>
              <a:r>
                <a:rPr lang="fr-FR" sz="1200" i="1" baseline="30000" dirty="0"/>
                <a:t>er</a:t>
              </a:r>
              <a:r>
                <a:rPr lang="fr-FR" sz="1200" i="1" dirty="0"/>
                <a:t> février</a:t>
              </a:r>
            </a:p>
          </p:txBody>
        </p:sp>
      </p:grpSp>
      <p:grpSp>
        <p:nvGrpSpPr>
          <p:cNvPr id="3" name="Groupe 2"/>
          <p:cNvGrpSpPr/>
          <p:nvPr/>
        </p:nvGrpSpPr>
        <p:grpSpPr>
          <a:xfrm>
            <a:off x="843339" y="1654072"/>
            <a:ext cx="4685971" cy="3140971"/>
            <a:chOff x="374299" y="7151909"/>
            <a:chExt cx="4685971" cy="3140971"/>
          </a:xfrm>
        </p:grpSpPr>
        <p:grpSp>
          <p:nvGrpSpPr>
            <p:cNvPr id="55" name="Groupe 54"/>
            <p:cNvGrpSpPr/>
            <p:nvPr/>
          </p:nvGrpSpPr>
          <p:grpSpPr>
            <a:xfrm>
              <a:off x="374299" y="7151909"/>
              <a:ext cx="4685971" cy="3140971"/>
              <a:chOff x="2424005" y="4380584"/>
              <a:chExt cx="4685971" cy="3140971"/>
            </a:xfrm>
          </p:grpSpPr>
          <p:grpSp>
            <p:nvGrpSpPr>
              <p:cNvPr id="59" name="Groupe 58"/>
              <p:cNvGrpSpPr/>
              <p:nvPr/>
            </p:nvGrpSpPr>
            <p:grpSpPr>
              <a:xfrm>
                <a:off x="2424005" y="4380584"/>
                <a:ext cx="3849463" cy="3140971"/>
                <a:chOff x="2890392" y="4541876"/>
                <a:chExt cx="3849463" cy="3140971"/>
              </a:xfrm>
            </p:grpSpPr>
            <p:grpSp>
              <p:nvGrpSpPr>
                <p:cNvPr id="82" name="Groupe 81"/>
                <p:cNvGrpSpPr/>
                <p:nvPr/>
              </p:nvGrpSpPr>
              <p:grpSpPr>
                <a:xfrm>
                  <a:off x="2890392" y="4541876"/>
                  <a:ext cx="3849463" cy="3140971"/>
                  <a:chOff x="3113476" y="5875092"/>
                  <a:chExt cx="3849463" cy="3140971"/>
                </a:xfrm>
              </p:grpSpPr>
              <p:sp>
                <p:nvSpPr>
                  <p:cNvPr id="87" name="ZoneTexte 86"/>
                  <p:cNvSpPr txBox="1"/>
                  <p:nvPr/>
                </p:nvSpPr>
                <p:spPr>
                  <a:xfrm>
                    <a:off x="3113476" y="5875092"/>
                    <a:ext cx="3849463" cy="323165"/>
                  </a:xfrm>
                  <a:prstGeom prst="rect">
                    <a:avLst/>
                  </a:prstGeom>
                  <a:solidFill>
                    <a:srgbClr val="FFFFFF">
                      <a:alpha val="60000"/>
                    </a:srgbClr>
                  </a:solidFill>
                </p:spPr>
                <p:txBody>
                  <a:bodyPr wrap="square" rtlCol="0">
                    <a:spAutoFit/>
                  </a:bodyPr>
                  <a:lstStyle/>
                  <a:p>
                    <a:pPr algn="ctr"/>
                    <a:r>
                      <a:rPr lang="fr-FR" sz="1500" b="1" dirty="0"/>
                      <a:t>Résultats de croissance des élevages suivis</a:t>
                    </a:r>
                  </a:p>
                </p:txBody>
              </p:sp>
              <p:pic>
                <p:nvPicPr>
                  <p:cNvPr id="88" name="Picture 47"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2085" y="6791288"/>
                    <a:ext cx="2598128" cy="2224775"/>
                  </a:xfrm>
                  <a:prstGeom prst="rect">
                    <a:avLst/>
                  </a:prstGeom>
                  <a:noFill/>
                  <a:ln>
                    <a:noFill/>
                  </a:ln>
                  <a:effectLst>
                    <a:glow rad="177800">
                      <a:schemeClr val="accent6">
                        <a:lumMod val="75000"/>
                        <a:alpha val="5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5" name="Image 84"/>
                <p:cNvPicPr>
                  <a:picLocks noChangeAspect="1"/>
                </p:cNvPicPr>
                <p:nvPr/>
              </p:nvPicPr>
              <p:blipFill>
                <a:blip r:embed="rId5"/>
                <a:stretch>
                  <a:fillRect/>
                </a:stretch>
              </p:blipFill>
              <p:spPr>
                <a:xfrm>
                  <a:off x="4763620" y="6964740"/>
                  <a:ext cx="73158" cy="73158"/>
                </a:xfrm>
                <a:prstGeom prst="rect">
                  <a:avLst/>
                </a:prstGeom>
              </p:spPr>
            </p:pic>
            <p:pic>
              <p:nvPicPr>
                <p:cNvPr id="86" name="Image 85"/>
                <p:cNvPicPr>
                  <a:picLocks noChangeAspect="1"/>
                </p:cNvPicPr>
                <p:nvPr/>
              </p:nvPicPr>
              <p:blipFill>
                <a:blip r:embed="rId5"/>
                <a:stretch>
                  <a:fillRect/>
                </a:stretch>
              </p:blipFill>
              <p:spPr>
                <a:xfrm>
                  <a:off x="4965114" y="6734962"/>
                  <a:ext cx="73158" cy="73158"/>
                </a:xfrm>
                <a:prstGeom prst="rect">
                  <a:avLst/>
                </a:prstGeom>
              </p:spPr>
            </p:pic>
          </p:grpSp>
          <p:pic>
            <p:nvPicPr>
              <p:cNvPr id="63" name="Image 62"/>
              <p:cNvPicPr>
                <a:picLocks noChangeAspect="1"/>
              </p:cNvPicPr>
              <p:nvPr/>
            </p:nvPicPr>
            <p:blipFill>
              <a:blip r:embed="rId5"/>
              <a:stretch>
                <a:fillRect/>
              </a:stretch>
            </p:blipFill>
            <p:spPr>
              <a:xfrm>
                <a:off x="4612360" y="6107715"/>
                <a:ext cx="73158" cy="73158"/>
              </a:xfrm>
              <a:prstGeom prst="rect">
                <a:avLst/>
              </a:prstGeom>
            </p:spPr>
          </p:pic>
          <p:pic>
            <p:nvPicPr>
              <p:cNvPr id="64" name="Image 63"/>
              <p:cNvPicPr>
                <a:picLocks noChangeAspect="1"/>
              </p:cNvPicPr>
              <p:nvPr/>
            </p:nvPicPr>
            <p:blipFill>
              <a:blip r:embed="rId5"/>
              <a:stretch>
                <a:fillRect/>
              </a:stretch>
            </p:blipFill>
            <p:spPr>
              <a:xfrm>
                <a:off x="4082602" y="5794764"/>
                <a:ext cx="73158" cy="73158"/>
              </a:xfrm>
              <a:prstGeom prst="rect">
                <a:avLst/>
              </a:prstGeom>
            </p:spPr>
          </p:pic>
          <p:pic>
            <p:nvPicPr>
              <p:cNvPr id="69" name="Image 68"/>
              <p:cNvPicPr>
                <a:picLocks noChangeAspect="1"/>
              </p:cNvPicPr>
              <p:nvPr/>
            </p:nvPicPr>
            <p:blipFill>
              <a:blip r:embed="rId5"/>
              <a:stretch>
                <a:fillRect/>
              </a:stretch>
            </p:blipFill>
            <p:spPr>
              <a:xfrm>
                <a:off x="4542728" y="6066034"/>
                <a:ext cx="73158" cy="73158"/>
              </a:xfrm>
              <a:prstGeom prst="rect">
                <a:avLst/>
              </a:prstGeom>
            </p:spPr>
          </p:pic>
          <p:pic>
            <p:nvPicPr>
              <p:cNvPr id="70" name="Image 69"/>
              <p:cNvPicPr>
                <a:picLocks noChangeAspect="1"/>
              </p:cNvPicPr>
              <p:nvPr/>
            </p:nvPicPr>
            <p:blipFill>
              <a:blip r:embed="rId5"/>
              <a:stretch>
                <a:fillRect/>
              </a:stretch>
            </p:blipFill>
            <p:spPr>
              <a:xfrm>
                <a:off x="4607980" y="6210204"/>
                <a:ext cx="73158" cy="73158"/>
              </a:xfrm>
              <a:prstGeom prst="rect">
                <a:avLst/>
              </a:prstGeom>
            </p:spPr>
          </p:pic>
          <p:pic>
            <p:nvPicPr>
              <p:cNvPr id="72" name="Image 71"/>
              <p:cNvPicPr>
                <a:picLocks noChangeAspect="1"/>
              </p:cNvPicPr>
              <p:nvPr/>
            </p:nvPicPr>
            <p:blipFill>
              <a:blip r:embed="rId5"/>
              <a:stretch>
                <a:fillRect/>
              </a:stretch>
            </p:blipFill>
            <p:spPr>
              <a:xfrm>
                <a:off x="4677981" y="5944644"/>
                <a:ext cx="73158" cy="73158"/>
              </a:xfrm>
              <a:prstGeom prst="rect">
                <a:avLst/>
              </a:prstGeom>
            </p:spPr>
          </p:pic>
          <p:pic>
            <p:nvPicPr>
              <p:cNvPr id="74" name="Image 73"/>
              <p:cNvPicPr>
                <a:picLocks noChangeAspect="1"/>
              </p:cNvPicPr>
              <p:nvPr/>
            </p:nvPicPr>
            <p:blipFill>
              <a:blip r:embed="rId5"/>
              <a:stretch>
                <a:fillRect/>
              </a:stretch>
            </p:blipFill>
            <p:spPr>
              <a:xfrm>
                <a:off x="4506149" y="6164283"/>
                <a:ext cx="73158" cy="73158"/>
              </a:xfrm>
              <a:prstGeom prst="rect">
                <a:avLst/>
              </a:prstGeom>
            </p:spPr>
          </p:pic>
          <p:pic>
            <p:nvPicPr>
              <p:cNvPr id="75" name="Image 74"/>
              <p:cNvPicPr>
                <a:picLocks noChangeAspect="1"/>
              </p:cNvPicPr>
              <p:nvPr/>
            </p:nvPicPr>
            <p:blipFill>
              <a:blip r:embed="rId5"/>
              <a:stretch>
                <a:fillRect/>
              </a:stretch>
            </p:blipFill>
            <p:spPr>
              <a:xfrm>
                <a:off x="4364156" y="6047716"/>
                <a:ext cx="73158" cy="73158"/>
              </a:xfrm>
              <a:prstGeom prst="rect">
                <a:avLst/>
              </a:prstGeom>
            </p:spPr>
          </p:pic>
          <p:pic>
            <p:nvPicPr>
              <p:cNvPr id="76" name="Image 75"/>
              <p:cNvPicPr>
                <a:picLocks noChangeAspect="1"/>
              </p:cNvPicPr>
              <p:nvPr/>
            </p:nvPicPr>
            <p:blipFill>
              <a:blip r:embed="rId5"/>
              <a:stretch>
                <a:fillRect/>
              </a:stretch>
            </p:blipFill>
            <p:spPr>
              <a:xfrm>
                <a:off x="4312158" y="6096993"/>
                <a:ext cx="73158" cy="73158"/>
              </a:xfrm>
              <a:prstGeom prst="rect">
                <a:avLst/>
              </a:prstGeom>
            </p:spPr>
          </p:pic>
          <p:pic>
            <p:nvPicPr>
              <p:cNvPr id="77" name="Image 76"/>
              <p:cNvPicPr>
                <a:picLocks noChangeAspect="1"/>
              </p:cNvPicPr>
              <p:nvPr/>
            </p:nvPicPr>
            <p:blipFill>
              <a:blip r:embed="rId5"/>
              <a:stretch>
                <a:fillRect/>
              </a:stretch>
            </p:blipFill>
            <p:spPr>
              <a:xfrm>
                <a:off x="4409153" y="6155225"/>
                <a:ext cx="73158" cy="73158"/>
              </a:xfrm>
              <a:prstGeom prst="rect">
                <a:avLst/>
              </a:prstGeom>
            </p:spPr>
          </p:pic>
          <p:pic>
            <p:nvPicPr>
              <p:cNvPr id="78" name="Image 77"/>
              <p:cNvPicPr>
                <a:picLocks noChangeAspect="1"/>
              </p:cNvPicPr>
              <p:nvPr/>
            </p:nvPicPr>
            <p:blipFill>
              <a:blip r:embed="rId5"/>
              <a:stretch>
                <a:fillRect/>
              </a:stretch>
            </p:blipFill>
            <p:spPr>
              <a:xfrm>
                <a:off x="4220282" y="5991709"/>
                <a:ext cx="73158" cy="73158"/>
              </a:xfrm>
              <a:prstGeom prst="rect">
                <a:avLst/>
              </a:prstGeom>
            </p:spPr>
          </p:pic>
          <p:sp>
            <p:nvSpPr>
              <p:cNvPr id="80" name="Légende encadrée avec une bordure 1 79"/>
              <p:cNvSpPr/>
              <p:nvPr/>
            </p:nvSpPr>
            <p:spPr>
              <a:xfrm>
                <a:off x="5570537" y="4838750"/>
                <a:ext cx="1539439" cy="458030"/>
              </a:xfrm>
              <a:prstGeom prst="accentBorderCallout1">
                <a:avLst>
                  <a:gd name="adj1" fmla="val 18750"/>
                  <a:gd name="adj2" fmla="val -8333"/>
                  <a:gd name="adj3" fmla="val 242500"/>
                  <a:gd name="adj4" fmla="val -56036"/>
                </a:avLst>
              </a:prstGeom>
              <a:solidFill>
                <a:srgbClr val="FFFFFF">
                  <a:alpha val="69804"/>
                </a:srgbClr>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a:solidFill>
                      <a:schemeClr val="tx1"/>
                    </a:solidFill>
                  </a:rPr>
                  <a:t>Savigny en R, </a:t>
                </a:r>
                <a:r>
                  <a:rPr lang="fr-FR" sz="1050" dirty="0">
                    <a:solidFill>
                      <a:schemeClr val="tx1"/>
                    </a:solidFill>
                  </a:rPr>
                  <a:t>220m</a:t>
                </a:r>
              </a:p>
              <a:p>
                <a:r>
                  <a:rPr lang="fr-FR" sz="900" dirty="0">
                    <a:solidFill>
                      <a:schemeClr val="tx1"/>
                    </a:solidFill>
                  </a:rPr>
                  <a:t>Hauteur 9,9 cm</a:t>
                </a:r>
              </a:p>
              <a:p>
                <a:r>
                  <a:rPr lang="fr-FR" sz="900" dirty="0">
                    <a:solidFill>
                      <a:schemeClr val="tx1"/>
                    </a:solidFill>
                  </a:rPr>
                  <a:t>Croissance = 52 kgMS</a:t>
                </a:r>
              </a:p>
            </p:txBody>
          </p:sp>
        </p:grpSp>
        <p:pic>
          <p:nvPicPr>
            <p:cNvPr id="123" name="Image 122"/>
            <p:cNvPicPr>
              <a:picLocks noChangeAspect="1"/>
            </p:cNvPicPr>
            <p:nvPr/>
          </p:nvPicPr>
          <p:blipFill>
            <a:blip r:embed="rId5"/>
            <a:stretch>
              <a:fillRect/>
            </a:stretch>
          </p:blipFill>
          <p:spPr>
            <a:xfrm>
              <a:off x="2460789" y="8722520"/>
              <a:ext cx="73158" cy="73158"/>
            </a:xfrm>
            <a:prstGeom prst="rect">
              <a:avLst/>
            </a:prstGeom>
          </p:spPr>
        </p:pic>
        <p:pic>
          <p:nvPicPr>
            <p:cNvPr id="124" name="Image 123"/>
            <p:cNvPicPr>
              <a:picLocks noChangeAspect="1"/>
            </p:cNvPicPr>
            <p:nvPr/>
          </p:nvPicPr>
          <p:blipFill>
            <a:blip r:embed="rId5"/>
            <a:stretch>
              <a:fillRect/>
            </a:stretch>
          </p:blipFill>
          <p:spPr>
            <a:xfrm>
              <a:off x="2552807" y="9402924"/>
              <a:ext cx="73158" cy="73158"/>
            </a:xfrm>
            <a:prstGeom prst="rect">
              <a:avLst/>
            </a:prstGeom>
          </p:spPr>
        </p:pic>
      </p:grpSp>
      <p:sp>
        <p:nvSpPr>
          <p:cNvPr id="56" name="Rectangle 55"/>
          <p:cNvSpPr/>
          <p:nvPr/>
        </p:nvSpPr>
        <p:spPr>
          <a:xfrm>
            <a:off x="152592" y="1332191"/>
            <a:ext cx="7235730" cy="285275"/>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97"/>
          </a:p>
        </p:txBody>
      </p:sp>
      <p:pic>
        <p:nvPicPr>
          <p:cNvPr id="26" name="Image 25"/>
          <p:cNvPicPr>
            <a:picLocks noChangeAspect="1"/>
          </p:cNvPicPr>
          <p:nvPr/>
        </p:nvPicPr>
        <p:blipFill rotWithShape="1">
          <a:blip r:embed="rId6">
            <a:duotone>
              <a:schemeClr val="accent6">
                <a:shade val="45000"/>
                <a:satMod val="135000"/>
              </a:schemeClr>
              <a:prstClr val="white"/>
            </a:duotone>
            <a:extLst>
              <a:ext uri="{28A0092B-C50C-407E-A947-70E740481C1C}">
                <a14:useLocalDpi xmlns:a14="http://schemas.microsoft.com/office/drawing/2010/main" val="0"/>
              </a:ext>
            </a:extLst>
          </a:blip>
          <a:srcRect r="42926" b="16612"/>
          <a:stretch/>
        </p:blipFill>
        <p:spPr>
          <a:xfrm>
            <a:off x="5935346" y="8969993"/>
            <a:ext cx="1620035" cy="1469407"/>
          </a:xfrm>
          <a:prstGeom prst="rect">
            <a:avLst/>
          </a:prstGeom>
        </p:spPr>
      </p:pic>
      <p:sp>
        <p:nvSpPr>
          <p:cNvPr id="10" name="Rectangle 9"/>
          <p:cNvSpPr/>
          <p:nvPr/>
        </p:nvSpPr>
        <p:spPr>
          <a:xfrm>
            <a:off x="166199" y="130324"/>
            <a:ext cx="7227277" cy="11458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97"/>
          </a:p>
        </p:txBody>
      </p:sp>
      <p:sp>
        <p:nvSpPr>
          <p:cNvPr id="2" name="Titre 1"/>
          <p:cNvSpPr>
            <a:spLocks noGrp="1"/>
          </p:cNvSpPr>
          <p:nvPr>
            <p:ph type="ctrTitle"/>
          </p:nvPr>
        </p:nvSpPr>
        <p:spPr>
          <a:xfrm>
            <a:off x="5650314" y="1731936"/>
            <a:ext cx="1774730" cy="1445014"/>
          </a:xfrm>
          <a:solidFill>
            <a:schemeClr val="accent1">
              <a:lumMod val="20000"/>
              <a:lumOff val="80000"/>
              <a:alpha val="60000"/>
            </a:schemeClr>
          </a:solidFill>
          <a:effectLst>
            <a:softEdge rad="12700"/>
          </a:effectLst>
        </p:spPr>
        <p:txBody>
          <a:bodyPr numCol="1" spcCol="360000" anchor="ctr">
            <a:noAutofit/>
          </a:bodyPr>
          <a:lstStyle/>
          <a:p>
            <a:pPr algn="just">
              <a:lnSpc>
                <a:spcPct val="100000"/>
              </a:lnSpc>
              <a:spcBef>
                <a:spcPts val="400"/>
              </a:spcBef>
              <a:spcAft>
                <a:spcPts val="400"/>
              </a:spcAft>
            </a:pPr>
            <a:r>
              <a:rPr lang="fr-FR" sz="1150" dirty="0"/>
              <a:t>On constate encore de l’avance dans les sommes de température, 162 ° C d’avance en moyenne par rapport à l’année passée…</a:t>
            </a:r>
            <a:br>
              <a:rPr lang="fr-FR" sz="1150" dirty="0"/>
            </a:br>
            <a:r>
              <a:rPr lang="fr-FR" sz="1150" dirty="0"/>
              <a:t>La portance des sols est moyenne à bonne dans la plupart des exploitations…</a:t>
            </a:r>
          </a:p>
        </p:txBody>
      </p:sp>
      <p:pic>
        <p:nvPicPr>
          <p:cNvPr id="7" name="Imag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4364" y="114847"/>
            <a:ext cx="1155286" cy="1155286"/>
          </a:xfrm>
          <a:prstGeom prst="rect">
            <a:avLst/>
          </a:prstGeom>
        </p:spPr>
      </p:pic>
      <p:sp>
        <p:nvSpPr>
          <p:cNvPr id="11" name="ZoneTexte 10"/>
          <p:cNvSpPr txBox="1"/>
          <p:nvPr/>
        </p:nvSpPr>
        <p:spPr>
          <a:xfrm>
            <a:off x="1752489" y="185789"/>
            <a:ext cx="3753112" cy="681134"/>
          </a:xfrm>
          <a:prstGeom prst="rect">
            <a:avLst/>
          </a:prstGeom>
          <a:noFill/>
        </p:spPr>
        <p:txBody>
          <a:bodyPr wrap="square" rtlCol="0">
            <a:prstTxWarp prst="textPlain">
              <a:avLst/>
            </a:prstTxWarp>
            <a:spAutoFit/>
          </a:bodyPr>
          <a:lstStyle/>
          <a:p>
            <a:pPr algn="ctr"/>
            <a:r>
              <a:rPr lang="fr-FR" sz="3793" b="1" dirty="0">
                <a:ln w="12700" cmpd="sng">
                  <a:solidFill>
                    <a:schemeClr val="tx1"/>
                  </a:solidFill>
                  <a:prstDash val="solid"/>
                </a:ln>
              </a:rPr>
              <a:t>PATU’RA</a:t>
            </a:r>
            <a:endParaRPr lang="fr-FR" sz="3793" b="1" spc="53" dirty="0">
              <a:ln w="12700" cmpd="sng">
                <a:solidFill>
                  <a:schemeClr val="tx1"/>
                </a:solidFill>
                <a:prstDash val="solid"/>
              </a:ln>
              <a:effectLst>
                <a:glow rad="38100">
                  <a:schemeClr val="accent1">
                    <a:alpha val="40000"/>
                  </a:schemeClr>
                </a:glow>
              </a:effectLst>
            </a:endParaRPr>
          </a:p>
        </p:txBody>
      </p:sp>
      <p:sp>
        <p:nvSpPr>
          <p:cNvPr id="8" name="ZoneTexte 7"/>
          <p:cNvSpPr txBox="1"/>
          <p:nvPr/>
        </p:nvSpPr>
        <p:spPr>
          <a:xfrm>
            <a:off x="630533" y="927874"/>
            <a:ext cx="5704939" cy="384272"/>
          </a:xfrm>
          <a:prstGeom prst="rect">
            <a:avLst/>
          </a:prstGeom>
          <a:noFill/>
        </p:spPr>
        <p:txBody>
          <a:bodyPr wrap="square" rtlCol="0">
            <a:spAutoFit/>
          </a:bodyPr>
          <a:lstStyle/>
          <a:p>
            <a:pPr algn="ctr"/>
            <a:r>
              <a:rPr lang="fr-FR" sz="1897" b="1" dirty="0"/>
              <a:t>Avril 2024 – Bulletin n° 3</a:t>
            </a:r>
          </a:p>
        </p:txBody>
      </p:sp>
      <p:pic>
        <p:nvPicPr>
          <p:cNvPr id="45" name="Image 4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904310" y="158911"/>
            <a:ext cx="1267120" cy="690203"/>
          </a:xfrm>
          <a:prstGeom prst="rect">
            <a:avLst/>
          </a:prstGeom>
        </p:spPr>
      </p:pic>
      <p:sp>
        <p:nvSpPr>
          <p:cNvPr id="57" name="ZoneTexte 56"/>
          <p:cNvSpPr txBox="1"/>
          <p:nvPr/>
        </p:nvSpPr>
        <p:spPr>
          <a:xfrm>
            <a:off x="100526" y="1269800"/>
            <a:ext cx="5240656" cy="351956"/>
          </a:xfrm>
          <a:prstGeom prst="rect">
            <a:avLst/>
          </a:prstGeom>
          <a:noFill/>
        </p:spPr>
        <p:txBody>
          <a:bodyPr wrap="square" rtlCol="0">
            <a:spAutoFit/>
          </a:bodyPr>
          <a:lstStyle/>
          <a:p>
            <a:r>
              <a:rPr lang="fr-FR" sz="1687" b="1" dirty="0"/>
              <a:t>Une croissance stable!</a:t>
            </a:r>
          </a:p>
        </p:txBody>
      </p:sp>
      <p:graphicFrame>
        <p:nvGraphicFramePr>
          <p:cNvPr id="24" name="Tableau 23"/>
          <p:cNvGraphicFramePr>
            <a:graphicFrameLocks noGrp="1"/>
          </p:cNvGraphicFramePr>
          <p:nvPr>
            <p:extLst>
              <p:ext uri="{D42A27DB-BD31-4B8C-83A1-F6EECF244321}">
                <p14:modId xmlns:p14="http://schemas.microsoft.com/office/powerpoint/2010/main" val="4252838173"/>
              </p:ext>
            </p:extLst>
          </p:nvPr>
        </p:nvGraphicFramePr>
        <p:xfrm>
          <a:off x="5456182" y="5782182"/>
          <a:ext cx="1937295" cy="3679547"/>
        </p:xfrm>
        <a:graphic>
          <a:graphicData uri="http://schemas.openxmlformats.org/drawingml/2006/table">
            <a:tbl>
              <a:tblPr firstRow="1" bandRow="1">
                <a:tableStyleId>{5C22544A-7EE6-4342-B048-85BDC9FD1C3A}</a:tableStyleId>
              </a:tblPr>
              <a:tblGrid>
                <a:gridCol w="968647">
                  <a:extLst>
                    <a:ext uri="{9D8B030D-6E8A-4147-A177-3AD203B41FA5}">
                      <a16:colId xmlns:a16="http://schemas.microsoft.com/office/drawing/2014/main" xmlns="" val="1562057552"/>
                    </a:ext>
                  </a:extLst>
                </a:gridCol>
                <a:gridCol w="484324">
                  <a:extLst>
                    <a:ext uri="{9D8B030D-6E8A-4147-A177-3AD203B41FA5}">
                      <a16:colId xmlns:a16="http://schemas.microsoft.com/office/drawing/2014/main" xmlns="" val="2021370041"/>
                    </a:ext>
                  </a:extLst>
                </a:gridCol>
                <a:gridCol w="484324">
                  <a:extLst>
                    <a:ext uri="{9D8B030D-6E8A-4147-A177-3AD203B41FA5}">
                      <a16:colId xmlns:a16="http://schemas.microsoft.com/office/drawing/2014/main" xmlns="" val="1888189897"/>
                    </a:ext>
                  </a:extLst>
                </a:gridCol>
              </a:tblGrid>
              <a:tr h="611742">
                <a:tc gridSpan="3">
                  <a:txBody>
                    <a:bodyPr/>
                    <a:lstStyle/>
                    <a:p>
                      <a:pPr algn="ctr"/>
                      <a:r>
                        <a:rPr lang="fr-FR" sz="1400" b="1" kern="1200" dirty="0">
                          <a:solidFill>
                            <a:schemeClr val="lt1"/>
                          </a:solidFill>
                          <a:latin typeface="+mn-lt"/>
                          <a:ea typeface="+mn-ea"/>
                          <a:cs typeface="+mn-cs"/>
                        </a:rPr>
                        <a:t>Sommes</a:t>
                      </a:r>
                      <a:r>
                        <a:rPr lang="fr-FR" sz="1400" b="1" kern="1200" baseline="0" dirty="0">
                          <a:solidFill>
                            <a:schemeClr val="lt1"/>
                          </a:solidFill>
                          <a:latin typeface="+mn-lt"/>
                          <a:ea typeface="+mn-ea"/>
                          <a:cs typeface="+mn-cs"/>
                        </a:rPr>
                        <a:t> de températures au 16/04</a:t>
                      </a:r>
                      <a:endParaRPr lang="fr-FR" sz="1400" b="1" kern="1200" dirty="0">
                        <a:solidFill>
                          <a:schemeClr val="lt1"/>
                        </a:solidFill>
                        <a:latin typeface="+mn-lt"/>
                        <a:ea typeface="+mn-ea"/>
                        <a:cs typeface="+mn-cs"/>
                      </a:endParaRPr>
                    </a:p>
                  </a:txBody>
                  <a:tcPr anchor="ctr"/>
                </a:tc>
                <a:tc hMerge="1">
                  <a:txBody>
                    <a:bodyPr/>
                    <a:lstStyle/>
                    <a:p>
                      <a:pPr algn="ctr" fontAlgn="b"/>
                      <a:endParaRPr lang="fr-FR" sz="1488" b="1" kern="1200" dirty="0">
                        <a:solidFill>
                          <a:schemeClr val="lt1"/>
                        </a:solidFill>
                        <a:latin typeface="+mn-lt"/>
                        <a:ea typeface="+mn-ea"/>
                        <a:cs typeface="+mn-cs"/>
                      </a:endParaRPr>
                    </a:p>
                  </a:txBody>
                  <a:tcPr marL="9525" marR="9525" marT="9525" marB="0" anchor="ctr"/>
                </a:tc>
                <a:tc hMerge="1">
                  <a:txBody>
                    <a:bodyPr/>
                    <a:lstStyle/>
                    <a:p>
                      <a:endParaRPr lang="fr-FR"/>
                    </a:p>
                  </a:txBody>
                  <a:tcPr/>
                </a:tc>
                <a:extLst>
                  <a:ext uri="{0D108BD9-81ED-4DB2-BD59-A6C34878D82A}">
                    <a16:rowId xmlns:a16="http://schemas.microsoft.com/office/drawing/2014/main" xmlns="" val="3714897867"/>
                  </a:ext>
                </a:extLst>
              </a:tr>
              <a:tr h="218667">
                <a:tc rowSpan="2">
                  <a:txBody>
                    <a:bodyPr/>
                    <a:lstStyle/>
                    <a:p>
                      <a:pPr marL="0" algn="ctr" defTabSz="755934" rtl="0" eaLnBrk="1" fontAlgn="b" latinLnBrk="0" hangingPunct="1"/>
                      <a:r>
                        <a:rPr lang="fr-FR" sz="1200" b="1" kern="1200" dirty="0">
                          <a:solidFill>
                            <a:schemeClr val="lt1"/>
                          </a:solidFill>
                          <a:latin typeface="+mn-lt"/>
                          <a:ea typeface="+mn-ea"/>
                          <a:cs typeface="+mn-cs"/>
                        </a:rPr>
                        <a:t>Stations</a:t>
                      </a:r>
                    </a:p>
                  </a:txBody>
                  <a:tcPr anchor="ctr">
                    <a:solidFill>
                      <a:schemeClr val="accent1"/>
                    </a:solidFill>
                  </a:tcPr>
                </a:tc>
                <a:tc gridSpan="2">
                  <a:txBody>
                    <a:bodyPr/>
                    <a:lstStyle/>
                    <a:p>
                      <a:pPr marL="0" algn="ctr" defTabSz="755934" rtl="0" eaLnBrk="1" fontAlgn="b" latinLnBrk="0" hangingPunct="1"/>
                      <a:r>
                        <a:rPr lang="fr-FR" sz="1200" b="1" kern="1200" dirty="0">
                          <a:solidFill>
                            <a:schemeClr val="lt1"/>
                          </a:solidFill>
                          <a:latin typeface="+mn-lt"/>
                          <a:ea typeface="+mn-ea"/>
                          <a:cs typeface="+mn-cs"/>
                        </a:rPr>
                        <a:t>base 1</a:t>
                      </a:r>
                      <a:r>
                        <a:rPr lang="fr-FR" sz="1200" b="1" kern="1200" baseline="30000" dirty="0">
                          <a:solidFill>
                            <a:schemeClr val="lt1"/>
                          </a:solidFill>
                          <a:latin typeface="+mn-lt"/>
                          <a:ea typeface="+mn-ea"/>
                          <a:cs typeface="+mn-cs"/>
                        </a:rPr>
                        <a:t>er</a:t>
                      </a:r>
                      <a:r>
                        <a:rPr lang="fr-FR" sz="1200" b="1" kern="1200" baseline="0" dirty="0">
                          <a:solidFill>
                            <a:schemeClr val="lt1"/>
                          </a:solidFill>
                          <a:latin typeface="+mn-lt"/>
                          <a:ea typeface="+mn-ea"/>
                          <a:cs typeface="+mn-cs"/>
                        </a:rPr>
                        <a:t> février</a:t>
                      </a:r>
                      <a:endParaRPr lang="fr-FR" sz="1200" b="1" kern="1200" dirty="0">
                        <a:solidFill>
                          <a:schemeClr val="lt1"/>
                        </a:solidFill>
                        <a:latin typeface="+mn-lt"/>
                        <a:ea typeface="+mn-ea"/>
                        <a:cs typeface="+mn-cs"/>
                      </a:endParaRPr>
                    </a:p>
                  </a:txBody>
                  <a:tcPr marL="9525" marR="9525" marT="9525" marB="0" anchor="ctr">
                    <a:solidFill>
                      <a:schemeClr val="accent1"/>
                    </a:solidFill>
                  </a:tcPr>
                </a:tc>
                <a:tc hMerge="1">
                  <a:txBody>
                    <a:bodyPr/>
                    <a:lstStyle/>
                    <a:p>
                      <a:endParaRPr lang="fr-FR"/>
                    </a:p>
                  </a:txBody>
                  <a:tcPr/>
                </a:tc>
                <a:extLst>
                  <a:ext uri="{0D108BD9-81ED-4DB2-BD59-A6C34878D82A}">
                    <a16:rowId xmlns:a16="http://schemas.microsoft.com/office/drawing/2014/main" xmlns="" val="1922413472"/>
                  </a:ext>
                </a:extLst>
              </a:tr>
              <a:tr h="218667">
                <a:tc vMerge="1">
                  <a:txBody>
                    <a:bodyPr/>
                    <a:lstStyle/>
                    <a:p>
                      <a:endParaRPr lang="fr-FR"/>
                    </a:p>
                  </a:txBody>
                  <a:tcPr/>
                </a:tc>
                <a:tc gridSpan="2">
                  <a:txBody>
                    <a:bodyPr/>
                    <a:lstStyle/>
                    <a:p>
                      <a:pPr marL="0" algn="ctr" defTabSz="755934" rtl="0" eaLnBrk="1" fontAlgn="b" latinLnBrk="0" hangingPunct="1"/>
                      <a:r>
                        <a:rPr lang="fr-FR" sz="1200" b="1" kern="1200" dirty="0">
                          <a:solidFill>
                            <a:schemeClr val="lt1"/>
                          </a:solidFill>
                          <a:latin typeface="+mn-lt"/>
                          <a:ea typeface="+mn-ea"/>
                          <a:cs typeface="+mn-cs"/>
                        </a:rPr>
                        <a:t>2023- 2024</a:t>
                      </a:r>
                    </a:p>
                  </a:txBody>
                  <a:tcPr marL="9525" marR="9525" marT="9525" marB="0" anchor="ctr">
                    <a:solidFill>
                      <a:schemeClr val="accent1"/>
                    </a:solidFill>
                  </a:tcPr>
                </a:tc>
                <a:tc hMerge="1">
                  <a:txBody>
                    <a:bodyPr/>
                    <a:lstStyle/>
                    <a:p>
                      <a:endParaRPr lang="fr-FR"/>
                    </a:p>
                  </a:txBody>
                  <a:tcPr/>
                </a:tc>
                <a:extLst>
                  <a:ext uri="{0D108BD9-81ED-4DB2-BD59-A6C34878D82A}">
                    <a16:rowId xmlns:a16="http://schemas.microsoft.com/office/drawing/2014/main" xmlns="" val="259782997"/>
                  </a:ext>
                </a:extLst>
              </a:tr>
              <a:tr h="443063">
                <a:tc>
                  <a:txBody>
                    <a:bodyPr/>
                    <a:lstStyle/>
                    <a:p>
                      <a:pPr algn="ctr" fontAlgn="b"/>
                      <a:r>
                        <a:rPr lang="fr-FR" sz="1200" b="0" i="0" u="none" strike="noStrike" dirty="0">
                          <a:solidFill>
                            <a:srgbClr val="000000"/>
                          </a:solidFill>
                          <a:effectLst/>
                          <a:latin typeface="Calibri" panose="020F0502020204030204" pitchFamily="34" charset="0"/>
                        </a:rPr>
                        <a:t>Saint Etienne du bois</a:t>
                      </a:r>
                    </a:p>
                  </a:txBody>
                  <a:tcPr marL="9525" marR="9525" marT="9525" marB="0" anchor="ctr"/>
                </a:tc>
                <a:tc>
                  <a:txBody>
                    <a:bodyPr/>
                    <a:lstStyle/>
                    <a:p>
                      <a:pPr algn="ctr" fontAlgn="b"/>
                      <a:r>
                        <a:rPr lang="fr-FR" sz="1200" b="0" i="0" u="none" strike="noStrike" dirty="0">
                          <a:solidFill>
                            <a:srgbClr val="000000"/>
                          </a:solidFill>
                          <a:effectLst/>
                          <a:latin typeface="Calibri" panose="020F0502020204030204" pitchFamily="34" charset="0"/>
                        </a:rPr>
                        <a:t>597</a:t>
                      </a:r>
                    </a:p>
                  </a:txBody>
                  <a:tcPr marL="9525" marR="9525" marT="9525" marB="0" anchor="ctr"/>
                </a:tc>
                <a:tc>
                  <a:txBody>
                    <a:bodyPr/>
                    <a:lstStyle/>
                    <a:p>
                      <a:pPr algn="ctr" fontAlgn="b"/>
                      <a:r>
                        <a:rPr lang="fr-FR" sz="1200" b="0" i="0" u="none" strike="noStrike" dirty="0">
                          <a:solidFill>
                            <a:srgbClr val="000000"/>
                          </a:solidFill>
                          <a:effectLst/>
                          <a:latin typeface="Calibri" panose="020F0502020204030204" pitchFamily="34" charset="0"/>
                        </a:rPr>
                        <a:t>773</a:t>
                      </a:r>
                    </a:p>
                  </a:txBody>
                  <a:tcPr marL="9525" marR="9525" marT="9525" marB="0" anchor="ctr"/>
                </a:tc>
                <a:extLst>
                  <a:ext uri="{0D108BD9-81ED-4DB2-BD59-A6C34878D82A}">
                    <a16:rowId xmlns:a16="http://schemas.microsoft.com/office/drawing/2014/main" xmlns="" val="2719220900"/>
                  </a:ext>
                </a:extLst>
              </a:tr>
              <a:tr h="348869">
                <a:tc>
                  <a:txBody>
                    <a:bodyPr/>
                    <a:lstStyle/>
                    <a:p>
                      <a:pPr algn="ctr" fontAlgn="b"/>
                      <a:r>
                        <a:rPr lang="fr-FR" sz="1200" b="0" i="0" u="none" strike="noStrike" dirty="0" err="1">
                          <a:solidFill>
                            <a:srgbClr val="000000"/>
                          </a:solidFill>
                          <a:effectLst/>
                          <a:latin typeface="Calibri" panose="020F0502020204030204" pitchFamily="34" charset="0"/>
                        </a:rPr>
                        <a:t>Buellas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fr-FR" sz="1200" b="0" i="0" u="none" strike="noStrike" dirty="0">
                          <a:solidFill>
                            <a:srgbClr val="000000"/>
                          </a:solidFill>
                          <a:effectLst/>
                          <a:latin typeface="Calibri" panose="020F0502020204030204" pitchFamily="34" charset="0"/>
                        </a:rPr>
                        <a:t>616</a:t>
                      </a:r>
                    </a:p>
                  </a:txBody>
                  <a:tcPr marL="9525" marR="9525" marT="9525" marB="0" anchor="ctr"/>
                </a:tc>
                <a:tc>
                  <a:txBody>
                    <a:bodyPr/>
                    <a:lstStyle/>
                    <a:p>
                      <a:pPr algn="ctr" fontAlgn="b"/>
                      <a:r>
                        <a:rPr lang="fr-FR" sz="1200" b="0" i="0" u="none" strike="noStrike" dirty="0">
                          <a:solidFill>
                            <a:srgbClr val="000000"/>
                          </a:solidFill>
                          <a:effectLst/>
                          <a:latin typeface="Calibri" panose="020F0502020204030204" pitchFamily="34" charset="0"/>
                        </a:rPr>
                        <a:t>786</a:t>
                      </a:r>
                    </a:p>
                  </a:txBody>
                  <a:tcPr marL="9525" marR="9525" marT="9525" marB="0" anchor="ctr"/>
                </a:tc>
                <a:extLst>
                  <a:ext uri="{0D108BD9-81ED-4DB2-BD59-A6C34878D82A}">
                    <a16:rowId xmlns:a16="http://schemas.microsoft.com/office/drawing/2014/main" xmlns="" val="1826647973"/>
                  </a:ext>
                </a:extLst>
              </a:tr>
              <a:tr h="443063">
                <a:tc>
                  <a:txBody>
                    <a:bodyPr/>
                    <a:lstStyle/>
                    <a:p>
                      <a:pPr algn="ctr" fontAlgn="b"/>
                      <a:r>
                        <a:rPr lang="fr-FR" sz="1200" b="0" i="0" u="none" strike="noStrike">
                          <a:solidFill>
                            <a:srgbClr val="000000"/>
                          </a:solidFill>
                          <a:effectLst/>
                          <a:latin typeface="Calibri" panose="020F0502020204030204" pitchFamily="34" charset="0"/>
                        </a:rPr>
                        <a:t>Ambérieu en Bugey</a:t>
                      </a:r>
                    </a:p>
                  </a:txBody>
                  <a:tcPr marL="9525" marR="9525" marT="9525" marB="0" anchor="ctr"/>
                </a:tc>
                <a:tc>
                  <a:txBody>
                    <a:bodyPr/>
                    <a:lstStyle/>
                    <a:p>
                      <a:pPr algn="ctr" fontAlgn="b"/>
                      <a:r>
                        <a:rPr lang="fr-FR" sz="1200" b="0" i="0" u="none" strike="noStrike" dirty="0">
                          <a:solidFill>
                            <a:srgbClr val="000000"/>
                          </a:solidFill>
                          <a:effectLst/>
                          <a:latin typeface="Calibri" panose="020F0502020204030204" pitchFamily="34" charset="0"/>
                        </a:rPr>
                        <a:t>633</a:t>
                      </a:r>
                    </a:p>
                  </a:txBody>
                  <a:tcPr marL="9525" marR="9525" marT="9525" marB="0" anchor="ctr"/>
                </a:tc>
                <a:tc>
                  <a:txBody>
                    <a:bodyPr/>
                    <a:lstStyle/>
                    <a:p>
                      <a:pPr algn="ctr" fontAlgn="b"/>
                      <a:r>
                        <a:rPr lang="fr-FR" sz="1200" b="0" i="0" u="none" strike="noStrike" dirty="0">
                          <a:solidFill>
                            <a:srgbClr val="000000"/>
                          </a:solidFill>
                          <a:effectLst/>
                          <a:latin typeface="Calibri" panose="020F0502020204030204" pitchFamily="34" charset="0"/>
                        </a:rPr>
                        <a:t>767</a:t>
                      </a:r>
                    </a:p>
                  </a:txBody>
                  <a:tcPr marL="9525" marR="9525" marT="9525" marB="0" anchor="ctr"/>
                </a:tc>
                <a:extLst>
                  <a:ext uri="{0D108BD9-81ED-4DB2-BD59-A6C34878D82A}">
                    <a16:rowId xmlns:a16="http://schemas.microsoft.com/office/drawing/2014/main" xmlns="" val="3590306833"/>
                  </a:ext>
                </a:extLst>
              </a:tr>
              <a:tr h="348869">
                <a:tc>
                  <a:txBody>
                    <a:bodyPr/>
                    <a:lstStyle/>
                    <a:p>
                      <a:pPr algn="ctr" fontAlgn="b"/>
                      <a:r>
                        <a:rPr lang="fr-FR" sz="1200" b="0" i="0" u="none" strike="noStrike" dirty="0" err="1">
                          <a:solidFill>
                            <a:srgbClr val="000000"/>
                          </a:solidFill>
                          <a:effectLst/>
                          <a:latin typeface="Calibri" panose="020F0502020204030204" pitchFamily="34" charset="0"/>
                        </a:rPr>
                        <a:t>Innimond</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fr-FR" sz="1200" b="0" i="0" u="none" strike="noStrike" dirty="0">
                          <a:solidFill>
                            <a:srgbClr val="000000"/>
                          </a:solidFill>
                          <a:effectLst/>
                          <a:latin typeface="Calibri" panose="020F0502020204030204" pitchFamily="34" charset="0"/>
                        </a:rPr>
                        <a:t>422</a:t>
                      </a:r>
                    </a:p>
                  </a:txBody>
                  <a:tcPr marL="9525" marR="9525" marT="9525" marB="0" anchor="ctr"/>
                </a:tc>
                <a:tc>
                  <a:txBody>
                    <a:bodyPr/>
                    <a:lstStyle/>
                    <a:p>
                      <a:pPr algn="ctr" fontAlgn="b"/>
                      <a:r>
                        <a:rPr lang="fr-FR" sz="1200" b="0" i="0" u="none" strike="noStrike" dirty="0">
                          <a:solidFill>
                            <a:srgbClr val="000000"/>
                          </a:solidFill>
                          <a:effectLst/>
                          <a:latin typeface="Calibri" panose="020F0502020204030204" pitchFamily="34" charset="0"/>
                        </a:rPr>
                        <a:t>577</a:t>
                      </a:r>
                    </a:p>
                  </a:txBody>
                  <a:tcPr marL="9525" marR="9525" marT="9525" marB="0" anchor="ctr"/>
                </a:tc>
                <a:extLst>
                  <a:ext uri="{0D108BD9-81ED-4DB2-BD59-A6C34878D82A}">
                    <a16:rowId xmlns:a16="http://schemas.microsoft.com/office/drawing/2014/main" xmlns="" val="1756647328"/>
                  </a:ext>
                </a:extLst>
              </a:tr>
              <a:tr h="348869">
                <a:tc>
                  <a:txBody>
                    <a:bodyPr/>
                    <a:lstStyle/>
                    <a:p>
                      <a:pPr algn="ctr" fontAlgn="b"/>
                      <a:r>
                        <a:rPr lang="fr-FR" sz="1200" b="0" i="0" u="none" strike="noStrike">
                          <a:solidFill>
                            <a:srgbClr val="000000"/>
                          </a:solidFill>
                          <a:effectLst/>
                          <a:latin typeface="Calibri" panose="020F0502020204030204" pitchFamily="34" charset="0"/>
                        </a:rPr>
                        <a:t>Montret</a:t>
                      </a:r>
                    </a:p>
                  </a:txBody>
                  <a:tcPr marL="9525" marR="9525" marT="9525" marB="0" anchor="ctr"/>
                </a:tc>
                <a:tc>
                  <a:txBody>
                    <a:bodyPr/>
                    <a:lstStyle/>
                    <a:p>
                      <a:pPr algn="ctr" fontAlgn="b"/>
                      <a:r>
                        <a:rPr lang="fr-FR" sz="1200" b="0" i="0" u="none" strike="noStrike" dirty="0">
                          <a:solidFill>
                            <a:srgbClr val="000000"/>
                          </a:solidFill>
                          <a:effectLst/>
                          <a:latin typeface="Calibri" panose="020F0502020204030204" pitchFamily="34" charset="0"/>
                        </a:rPr>
                        <a:t>589</a:t>
                      </a:r>
                    </a:p>
                  </a:txBody>
                  <a:tcPr marL="9525" marR="9525" marT="9525" marB="0" anchor="ctr"/>
                </a:tc>
                <a:tc>
                  <a:txBody>
                    <a:bodyPr/>
                    <a:lstStyle/>
                    <a:p>
                      <a:pPr algn="ctr" fontAlgn="b"/>
                      <a:r>
                        <a:rPr lang="fr-FR" sz="1200" b="0" i="0" u="none" strike="noStrike" dirty="0">
                          <a:solidFill>
                            <a:srgbClr val="000000"/>
                          </a:solidFill>
                          <a:effectLst/>
                          <a:latin typeface="Calibri" panose="020F0502020204030204" pitchFamily="34" charset="0"/>
                        </a:rPr>
                        <a:t>757</a:t>
                      </a:r>
                    </a:p>
                  </a:txBody>
                  <a:tcPr marL="9525" marR="9525" marT="9525" marB="0" anchor="ctr"/>
                </a:tc>
                <a:extLst>
                  <a:ext uri="{0D108BD9-81ED-4DB2-BD59-A6C34878D82A}">
                    <a16:rowId xmlns:a16="http://schemas.microsoft.com/office/drawing/2014/main" xmlns="" val="2552725763"/>
                  </a:ext>
                </a:extLst>
              </a:tr>
              <a:tr h="348869">
                <a:tc>
                  <a:txBody>
                    <a:bodyPr/>
                    <a:lstStyle/>
                    <a:p>
                      <a:pPr algn="ctr" fontAlgn="b"/>
                      <a:r>
                        <a:rPr lang="fr-FR" sz="1200" b="0" i="0" u="none" strike="noStrike">
                          <a:solidFill>
                            <a:srgbClr val="000000"/>
                          </a:solidFill>
                          <a:effectLst/>
                          <a:latin typeface="Calibri" panose="020F0502020204030204" pitchFamily="34" charset="0"/>
                        </a:rPr>
                        <a:t>Paray le monial</a:t>
                      </a:r>
                    </a:p>
                  </a:txBody>
                  <a:tcPr marL="9525" marR="9525" marT="9525" marB="0" anchor="ctr"/>
                </a:tc>
                <a:tc>
                  <a:txBody>
                    <a:bodyPr/>
                    <a:lstStyle/>
                    <a:p>
                      <a:pPr algn="ctr" fontAlgn="b"/>
                      <a:r>
                        <a:rPr lang="fr-FR" sz="1200" b="0" i="0" u="none" strike="noStrike" dirty="0">
                          <a:solidFill>
                            <a:srgbClr val="000000"/>
                          </a:solidFill>
                          <a:effectLst/>
                          <a:latin typeface="Calibri" panose="020F0502020204030204" pitchFamily="34" charset="0"/>
                        </a:rPr>
                        <a:t>560</a:t>
                      </a:r>
                    </a:p>
                  </a:txBody>
                  <a:tcPr marL="9525" marR="9525" marT="9525" marB="0" anchor="ctr"/>
                </a:tc>
                <a:tc>
                  <a:txBody>
                    <a:bodyPr/>
                    <a:lstStyle/>
                    <a:p>
                      <a:pPr algn="ctr" fontAlgn="b"/>
                      <a:r>
                        <a:rPr lang="fr-FR" sz="1200" b="0" i="0" u="none" strike="noStrike" dirty="0">
                          <a:solidFill>
                            <a:srgbClr val="000000"/>
                          </a:solidFill>
                          <a:effectLst/>
                          <a:latin typeface="Calibri" panose="020F0502020204030204" pitchFamily="34" charset="0"/>
                        </a:rPr>
                        <a:t>734</a:t>
                      </a:r>
                    </a:p>
                  </a:txBody>
                  <a:tcPr marL="9525" marR="9525" marT="9525" marB="0" anchor="ctr"/>
                </a:tc>
                <a:extLst>
                  <a:ext uri="{0D108BD9-81ED-4DB2-BD59-A6C34878D82A}">
                    <a16:rowId xmlns:a16="http://schemas.microsoft.com/office/drawing/2014/main" xmlns="" val="3507607089"/>
                  </a:ext>
                </a:extLst>
              </a:tr>
              <a:tr h="348869">
                <a:tc>
                  <a:txBody>
                    <a:bodyPr/>
                    <a:lstStyle/>
                    <a:p>
                      <a:pPr algn="ctr" fontAlgn="b"/>
                      <a:r>
                        <a:rPr lang="fr-FR" sz="1200" b="0" i="0" u="none" strike="noStrike">
                          <a:solidFill>
                            <a:srgbClr val="000000"/>
                          </a:solidFill>
                          <a:effectLst/>
                          <a:latin typeface="Calibri" panose="020F0502020204030204" pitchFamily="34" charset="0"/>
                        </a:rPr>
                        <a:t>Sologny</a:t>
                      </a:r>
                    </a:p>
                  </a:txBody>
                  <a:tcPr marL="9525" marR="9525" marT="9525" marB="0" anchor="ctr"/>
                </a:tc>
                <a:tc>
                  <a:txBody>
                    <a:bodyPr/>
                    <a:lstStyle/>
                    <a:p>
                      <a:pPr algn="ctr" fontAlgn="b"/>
                      <a:r>
                        <a:rPr lang="fr-FR" sz="1200" b="0" i="0" u="none" strike="noStrike" dirty="0">
                          <a:solidFill>
                            <a:srgbClr val="000000"/>
                          </a:solidFill>
                          <a:effectLst/>
                          <a:latin typeface="Calibri" panose="020F0502020204030204" pitchFamily="34" charset="0"/>
                        </a:rPr>
                        <a:t>563</a:t>
                      </a:r>
                    </a:p>
                  </a:txBody>
                  <a:tcPr marL="9525" marR="9525" marT="9525" marB="0" anchor="ctr"/>
                </a:tc>
                <a:tc>
                  <a:txBody>
                    <a:bodyPr/>
                    <a:lstStyle/>
                    <a:p>
                      <a:pPr algn="ctr" fontAlgn="b"/>
                      <a:r>
                        <a:rPr lang="fr-FR" sz="1200" b="0" i="0" u="none" strike="noStrike" dirty="0">
                          <a:solidFill>
                            <a:srgbClr val="000000"/>
                          </a:solidFill>
                          <a:effectLst/>
                          <a:latin typeface="Calibri" panose="020F0502020204030204" pitchFamily="34" charset="0"/>
                        </a:rPr>
                        <a:t>714</a:t>
                      </a:r>
                    </a:p>
                  </a:txBody>
                  <a:tcPr marL="9525" marR="9525" marT="9525" marB="0" anchor="ctr"/>
                </a:tc>
                <a:extLst>
                  <a:ext uri="{0D108BD9-81ED-4DB2-BD59-A6C34878D82A}">
                    <a16:rowId xmlns:a16="http://schemas.microsoft.com/office/drawing/2014/main" xmlns="" val="2681072171"/>
                  </a:ext>
                </a:extLst>
              </a:tr>
            </a:tbl>
          </a:graphicData>
        </a:graphic>
      </p:graphicFrame>
      <p:sp>
        <p:nvSpPr>
          <p:cNvPr id="104" name="Légende encadrée avec une bordure 1 103"/>
          <p:cNvSpPr/>
          <p:nvPr/>
        </p:nvSpPr>
        <p:spPr>
          <a:xfrm flipH="1">
            <a:off x="163230" y="2291189"/>
            <a:ext cx="1434027" cy="490336"/>
          </a:xfrm>
          <a:prstGeom prst="accentBorderCallout1">
            <a:avLst>
              <a:gd name="adj1" fmla="val 18750"/>
              <a:gd name="adj2" fmla="val -8333"/>
              <a:gd name="adj3" fmla="val 289933"/>
              <a:gd name="adj4" fmla="val -85377"/>
            </a:avLst>
          </a:prstGeom>
          <a:solidFill>
            <a:srgbClr val="FFFFFF">
              <a:alpha val="69804"/>
            </a:srgbClr>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err="1">
                <a:solidFill>
                  <a:schemeClr val="tx1"/>
                </a:solidFill>
              </a:rPr>
              <a:t>Etrez</a:t>
            </a:r>
            <a:r>
              <a:rPr lang="fr-FR" sz="1050" b="1" dirty="0">
                <a:solidFill>
                  <a:schemeClr val="tx1"/>
                </a:solidFill>
              </a:rPr>
              <a:t>, </a:t>
            </a:r>
            <a:r>
              <a:rPr lang="fr-FR" sz="1050" dirty="0">
                <a:solidFill>
                  <a:schemeClr val="tx1"/>
                </a:solidFill>
              </a:rPr>
              <a:t>220m</a:t>
            </a:r>
          </a:p>
          <a:p>
            <a:r>
              <a:rPr lang="fr-FR" sz="900" dirty="0">
                <a:solidFill>
                  <a:schemeClr val="tx1"/>
                </a:solidFill>
              </a:rPr>
              <a:t>10,4 cm en moyenne</a:t>
            </a:r>
          </a:p>
          <a:p>
            <a:r>
              <a:rPr lang="fr-FR" sz="900" dirty="0">
                <a:solidFill>
                  <a:schemeClr val="tx1"/>
                </a:solidFill>
              </a:rPr>
              <a:t>Croissance = 52 kgMS</a:t>
            </a:r>
          </a:p>
        </p:txBody>
      </p:sp>
      <p:sp>
        <p:nvSpPr>
          <p:cNvPr id="106" name="Rectangle 105"/>
          <p:cNvSpPr/>
          <p:nvPr/>
        </p:nvSpPr>
        <p:spPr>
          <a:xfrm>
            <a:off x="1215968" y="1864272"/>
            <a:ext cx="3260604" cy="738664"/>
          </a:xfrm>
          <a:prstGeom prst="rect">
            <a:avLst/>
          </a:prstGeom>
        </p:spPr>
        <p:txBody>
          <a:bodyPr wrap="square">
            <a:spAutoFit/>
          </a:bodyPr>
          <a:lstStyle/>
          <a:p>
            <a:pPr algn="ctr"/>
            <a:r>
              <a:rPr lang="fr-FR" sz="1200" i="1" dirty="0"/>
              <a:t>Croissance en </a:t>
            </a:r>
            <a:r>
              <a:rPr lang="fr-FR" sz="1200" i="1" dirty="0" err="1"/>
              <a:t>kgMS</a:t>
            </a:r>
            <a:r>
              <a:rPr lang="fr-FR" sz="1200" i="1" dirty="0"/>
              <a:t>/ha/jr</a:t>
            </a:r>
          </a:p>
          <a:p>
            <a:pPr algn="ctr"/>
            <a:r>
              <a:rPr lang="fr-FR" sz="1000" i="1" dirty="0">
                <a:solidFill>
                  <a:srgbClr val="FFC000"/>
                </a:solidFill>
              </a:rPr>
              <a:t>Système ensilage</a:t>
            </a:r>
          </a:p>
          <a:p>
            <a:pPr algn="ctr"/>
            <a:r>
              <a:rPr lang="fr-FR" sz="1000" i="1" dirty="0">
                <a:solidFill>
                  <a:schemeClr val="accent6"/>
                </a:solidFill>
              </a:rPr>
              <a:t>Système foin</a:t>
            </a:r>
          </a:p>
          <a:p>
            <a:pPr algn="ctr"/>
            <a:r>
              <a:rPr lang="fr-FR" sz="1000" b="1" i="1" dirty="0">
                <a:ln>
                  <a:solidFill>
                    <a:schemeClr val="accent1"/>
                  </a:solidFill>
                </a:ln>
                <a:solidFill>
                  <a:schemeClr val="accent1"/>
                </a:solidFill>
              </a:rPr>
              <a:t>KG MS </a:t>
            </a:r>
            <a:r>
              <a:rPr lang="fr-FR" sz="1000" b="1" i="1" dirty="0">
                <a:solidFill>
                  <a:schemeClr val="accent1"/>
                </a:solidFill>
              </a:rPr>
              <a:t>herbe pâturée </a:t>
            </a:r>
          </a:p>
        </p:txBody>
      </p:sp>
      <p:sp>
        <p:nvSpPr>
          <p:cNvPr id="22" name="Rectangle 21"/>
          <p:cNvSpPr/>
          <p:nvPr/>
        </p:nvSpPr>
        <p:spPr>
          <a:xfrm>
            <a:off x="-1282890" y="-1474440"/>
            <a:ext cx="6951853" cy="369332"/>
          </a:xfrm>
          <a:prstGeom prst="rect">
            <a:avLst/>
          </a:prstGeom>
        </p:spPr>
        <p:txBody>
          <a:bodyPr wrap="square">
            <a:spAutoFit/>
          </a:bodyPr>
          <a:lstStyle/>
          <a:p>
            <a:endParaRPr lang="fr-FR" dirty="0"/>
          </a:p>
        </p:txBody>
      </p:sp>
      <p:pic>
        <p:nvPicPr>
          <p:cNvPr id="65" name="Image 64"/>
          <p:cNvPicPr>
            <a:picLocks noChangeAspect="1"/>
          </p:cNvPicPr>
          <p:nvPr/>
        </p:nvPicPr>
        <p:blipFill>
          <a:blip r:embed="rId5"/>
          <a:stretch>
            <a:fillRect/>
          </a:stretch>
        </p:blipFill>
        <p:spPr>
          <a:xfrm>
            <a:off x="2555690" y="3159785"/>
            <a:ext cx="73158" cy="73158"/>
          </a:xfrm>
          <a:prstGeom prst="rect">
            <a:avLst/>
          </a:prstGeom>
        </p:spPr>
      </p:pic>
      <p:sp>
        <p:nvSpPr>
          <p:cNvPr id="81" name="Rectangle 80"/>
          <p:cNvSpPr/>
          <p:nvPr/>
        </p:nvSpPr>
        <p:spPr>
          <a:xfrm>
            <a:off x="144712" y="5348433"/>
            <a:ext cx="7235730" cy="11663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97"/>
          </a:p>
        </p:txBody>
      </p:sp>
      <p:sp>
        <p:nvSpPr>
          <p:cNvPr id="73" name="ZoneTexte 72"/>
          <p:cNvSpPr txBox="1"/>
          <p:nvPr/>
        </p:nvSpPr>
        <p:spPr>
          <a:xfrm>
            <a:off x="5192958" y="10129638"/>
            <a:ext cx="2362423" cy="270843"/>
          </a:xfrm>
          <a:prstGeom prst="rect">
            <a:avLst/>
          </a:prstGeom>
          <a:solidFill>
            <a:srgbClr val="FFFFFF">
              <a:alpha val="65098"/>
            </a:srgbClr>
          </a:solidFill>
        </p:spPr>
        <p:txBody>
          <a:bodyPr wrap="square" rtlCol="0">
            <a:spAutoFit/>
          </a:bodyPr>
          <a:lstStyle/>
          <a:p>
            <a:r>
              <a:rPr lang="fr-FR" sz="1160" i="1" dirty="0">
                <a:solidFill>
                  <a:schemeClr val="bg1">
                    <a:lumMod val="50000"/>
                  </a:schemeClr>
                </a:solidFill>
              </a:rPr>
              <a:t>Rémi BERTHET, rberthet@acsel-ce.fr</a:t>
            </a:r>
          </a:p>
        </p:txBody>
      </p:sp>
      <p:sp>
        <p:nvSpPr>
          <p:cNvPr id="84" name="Titre 1"/>
          <p:cNvSpPr txBox="1">
            <a:spLocks/>
          </p:cNvSpPr>
          <p:nvPr/>
        </p:nvSpPr>
        <p:spPr>
          <a:xfrm>
            <a:off x="144712" y="5485835"/>
            <a:ext cx="5265215" cy="2398619"/>
          </a:xfrm>
          <a:prstGeom prst="rect">
            <a:avLst/>
          </a:prstGeom>
          <a:solidFill>
            <a:schemeClr val="accent1">
              <a:lumMod val="20000"/>
              <a:lumOff val="80000"/>
              <a:alpha val="60000"/>
            </a:schemeClr>
          </a:solidFill>
          <a:effectLst>
            <a:softEdge rad="12700"/>
          </a:effectLst>
        </p:spPr>
        <p:txBody>
          <a:bodyPr vert="horz" lIns="91440" tIns="45720" rIns="91440" bIns="45720" numCol="1" spcCol="360000" rtlCol="0" anchor="ctr">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just">
              <a:lnSpc>
                <a:spcPct val="100000"/>
              </a:lnSpc>
              <a:spcBef>
                <a:spcPts val="400"/>
              </a:spcBef>
              <a:spcAft>
                <a:spcPts val="400"/>
              </a:spcAft>
            </a:pPr>
            <a:r>
              <a:rPr lang="fr-FR" sz="1150" dirty="0"/>
              <a:t>La croissance de l’herbe est stable par rapport à la semaine dernière en raison des températures basses. La croissance est de 48,5 kg de matière sèche par jour et par hectare  (sem16; du 15 au 21 Avril). 50,4 kg de MS en 2023. La croissance devrait être faible cette semaine (</a:t>
            </a:r>
            <a:r>
              <a:rPr lang="fr-FR" sz="1150" dirty="0" err="1"/>
              <a:t>sem</a:t>
            </a:r>
            <a:r>
              <a:rPr lang="fr-FR" sz="1150" dirty="0"/>
              <a:t> 17) vu les températures annoncées. </a:t>
            </a:r>
          </a:p>
          <a:p>
            <a:pPr algn="just">
              <a:lnSpc>
                <a:spcPct val="100000"/>
              </a:lnSpc>
              <a:spcBef>
                <a:spcPts val="400"/>
              </a:spcBef>
              <a:spcAft>
                <a:spcPts val="400"/>
              </a:spcAft>
            </a:pPr>
            <a:r>
              <a:rPr lang="fr-FR" sz="1150" dirty="0"/>
              <a:t>Une hauteur moyenne de 8,8 cm sur 119 parcelles mesurées semaine 16 contre 12 cm la semaine dernière. Beaucoup de parcelles ont été écartées et fauchées pour ne pas faire de gaspillage.  Adaptez votre ration à l’auge en fonction du stock d’herbe que vous avez dans les parcelles.</a:t>
            </a:r>
            <a:r>
              <a:rPr lang="fr-FR" sz="1150" b="1" dirty="0"/>
              <a:t> Les valeurs nutritives de l’herbe pâturée sont meilleures que la valeur des fourrages distribués. Il est encore nécessaire d’écarter des parcelles dans certaines exploitations </a:t>
            </a:r>
            <a:r>
              <a:rPr lang="fr-FR" sz="1150" dirty="0"/>
              <a:t>afin d’éviter de </a:t>
            </a:r>
            <a:r>
              <a:rPr lang="fr-FR" sz="1150" b="1" dirty="0"/>
              <a:t>se faire dépasser</a:t>
            </a:r>
            <a:r>
              <a:rPr lang="fr-FR" sz="1150" dirty="0"/>
              <a:t> par l’herbe et conserver de bonnes valeurs alimentaires! Profitez des petites fenêtres météo pour organiser vos chantiers de récolte…</a:t>
            </a:r>
            <a:endParaRPr lang="fr-FR" sz="1150" b="1" dirty="0"/>
          </a:p>
        </p:txBody>
      </p:sp>
      <p:sp>
        <p:nvSpPr>
          <p:cNvPr id="91" name="ZoneTexte 90"/>
          <p:cNvSpPr txBox="1"/>
          <p:nvPr/>
        </p:nvSpPr>
        <p:spPr>
          <a:xfrm>
            <a:off x="2488729" y="7949845"/>
            <a:ext cx="1212552" cy="919401"/>
          </a:xfrm>
          <a:prstGeom prst="wedgeRoundRectCallout">
            <a:avLst>
              <a:gd name="adj1" fmla="val 115219"/>
              <a:gd name="adj2" fmla="val 79948"/>
              <a:gd name="adj3" fmla="val 16667"/>
            </a:avLst>
          </a:prstGeom>
          <a:solidFill>
            <a:schemeClr val="accent5"/>
          </a:solidFill>
        </p:spPr>
        <p:txBody>
          <a:bodyPr wrap="square" rtlCol="0" anchor="ctr">
            <a:spAutoFit/>
          </a:bodyPr>
          <a:lstStyle/>
          <a:p>
            <a:pPr algn="ctr"/>
            <a:r>
              <a:rPr lang="fr-FR" sz="1200" dirty="0">
                <a:solidFill>
                  <a:schemeClr val="bg1"/>
                </a:solidFill>
              </a:rPr>
              <a:t>La croissance est de 48,5kg MS/Ha /Jour (</a:t>
            </a:r>
            <a:r>
              <a:rPr lang="fr-FR" sz="1200" dirty="0" err="1">
                <a:solidFill>
                  <a:schemeClr val="bg1"/>
                </a:solidFill>
              </a:rPr>
              <a:t>sem</a:t>
            </a:r>
            <a:r>
              <a:rPr lang="fr-FR" sz="1200" dirty="0">
                <a:solidFill>
                  <a:schemeClr val="bg1"/>
                </a:solidFill>
              </a:rPr>
              <a:t> 16)</a:t>
            </a:r>
            <a:endParaRPr lang="fr-FR" sz="1200" dirty="0"/>
          </a:p>
        </p:txBody>
      </p:sp>
      <p:sp>
        <p:nvSpPr>
          <p:cNvPr id="93" name="Légende encadrée avec une bordure 1 92"/>
          <p:cNvSpPr/>
          <p:nvPr/>
        </p:nvSpPr>
        <p:spPr>
          <a:xfrm flipH="1">
            <a:off x="165124" y="3291290"/>
            <a:ext cx="1442940" cy="493370"/>
          </a:xfrm>
          <a:prstGeom prst="accentBorderCallout1">
            <a:avLst>
              <a:gd name="adj1" fmla="val 18750"/>
              <a:gd name="adj2" fmla="val -8333"/>
              <a:gd name="adj3" fmla="val 148506"/>
              <a:gd name="adj4" fmla="val -85268"/>
            </a:avLst>
          </a:prstGeom>
          <a:solidFill>
            <a:srgbClr val="FFFFFF">
              <a:alpha val="69804"/>
            </a:srgbClr>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err="1">
                <a:solidFill>
                  <a:schemeClr val="tx1"/>
                </a:solidFill>
              </a:rPr>
              <a:t>Chaveyriat</a:t>
            </a:r>
            <a:r>
              <a:rPr lang="fr-FR" sz="1050" b="1" dirty="0">
                <a:solidFill>
                  <a:schemeClr val="tx1"/>
                </a:solidFill>
              </a:rPr>
              <a:t>, </a:t>
            </a:r>
            <a:r>
              <a:rPr lang="fr-FR" sz="1050" dirty="0">
                <a:solidFill>
                  <a:schemeClr val="tx1"/>
                </a:solidFill>
              </a:rPr>
              <a:t>220m</a:t>
            </a:r>
            <a:endParaRPr lang="fr-FR" sz="900" dirty="0">
              <a:solidFill>
                <a:schemeClr val="tx1"/>
              </a:solidFill>
            </a:endParaRPr>
          </a:p>
          <a:p>
            <a:r>
              <a:rPr lang="fr-FR" sz="900" dirty="0">
                <a:solidFill>
                  <a:schemeClr val="tx1"/>
                </a:solidFill>
              </a:rPr>
              <a:t>Hauteur 9cm </a:t>
            </a:r>
          </a:p>
        </p:txBody>
      </p:sp>
      <p:sp>
        <p:nvSpPr>
          <p:cNvPr id="67" name="Légende encadrée avec une bordure 1 66"/>
          <p:cNvSpPr/>
          <p:nvPr/>
        </p:nvSpPr>
        <p:spPr>
          <a:xfrm>
            <a:off x="3987337" y="3156732"/>
            <a:ext cx="1539439" cy="466864"/>
          </a:xfrm>
          <a:prstGeom prst="accentBorderCallout1">
            <a:avLst>
              <a:gd name="adj1" fmla="val 18750"/>
              <a:gd name="adj2" fmla="val -8333"/>
              <a:gd name="adj3" fmla="val 197890"/>
              <a:gd name="adj4" fmla="val -58231"/>
            </a:avLst>
          </a:prstGeom>
          <a:solidFill>
            <a:srgbClr val="FFFFFF">
              <a:alpha val="69804"/>
            </a:srgbClr>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a:solidFill>
                  <a:schemeClr val="tx1"/>
                </a:solidFill>
              </a:rPr>
              <a:t>St Martin du Mt, </a:t>
            </a:r>
            <a:r>
              <a:rPr lang="fr-FR" sz="1050" dirty="0">
                <a:solidFill>
                  <a:schemeClr val="tx1"/>
                </a:solidFill>
              </a:rPr>
              <a:t>380m</a:t>
            </a:r>
          </a:p>
          <a:p>
            <a:r>
              <a:rPr lang="fr-FR" sz="900" dirty="0">
                <a:solidFill>
                  <a:schemeClr val="tx1"/>
                </a:solidFill>
              </a:rPr>
              <a:t>Hauteur 8,5 cm</a:t>
            </a:r>
          </a:p>
        </p:txBody>
      </p:sp>
      <p:sp>
        <p:nvSpPr>
          <p:cNvPr id="62" name="Légende encadrée avec une bordure 1 61"/>
          <p:cNvSpPr/>
          <p:nvPr/>
        </p:nvSpPr>
        <p:spPr>
          <a:xfrm>
            <a:off x="3980076" y="4161702"/>
            <a:ext cx="1539439" cy="436398"/>
          </a:xfrm>
          <a:prstGeom prst="accentBorderCallout1">
            <a:avLst>
              <a:gd name="adj1" fmla="val 18750"/>
              <a:gd name="adj2" fmla="val -8333"/>
              <a:gd name="adj3" fmla="val 34713"/>
              <a:gd name="adj4" fmla="val -44651"/>
            </a:avLst>
          </a:prstGeom>
          <a:solidFill>
            <a:srgbClr val="FFFFFF">
              <a:alpha val="69804"/>
            </a:srgbClr>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err="1">
                <a:solidFill>
                  <a:schemeClr val="tx1"/>
                </a:solidFill>
              </a:rPr>
              <a:t>Evosges</a:t>
            </a:r>
            <a:r>
              <a:rPr lang="fr-FR" sz="1050" b="1" dirty="0">
                <a:solidFill>
                  <a:schemeClr val="tx1"/>
                </a:solidFill>
              </a:rPr>
              <a:t>, </a:t>
            </a:r>
            <a:r>
              <a:rPr lang="fr-FR" sz="1050" dirty="0">
                <a:solidFill>
                  <a:schemeClr val="tx1"/>
                </a:solidFill>
              </a:rPr>
              <a:t>800m</a:t>
            </a:r>
          </a:p>
          <a:p>
            <a:r>
              <a:rPr lang="fr-FR" sz="900" dirty="0">
                <a:solidFill>
                  <a:schemeClr val="tx1"/>
                </a:solidFill>
              </a:rPr>
              <a:t>Hauteur 6,3 cm</a:t>
            </a:r>
          </a:p>
          <a:p>
            <a:r>
              <a:rPr lang="fr-FR" sz="900" dirty="0">
                <a:solidFill>
                  <a:schemeClr val="tx1"/>
                </a:solidFill>
              </a:rPr>
              <a:t>Croissance = 45 kgMS</a:t>
            </a:r>
          </a:p>
        </p:txBody>
      </p:sp>
      <p:sp>
        <p:nvSpPr>
          <p:cNvPr id="71" name="Légende encadrée avec une bordure 1 70"/>
          <p:cNvSpPr/>
          <p:nvPr/>
        </p:nvSpPr>
        <p:spPr>
          <a:xfrm flipH="1">
            <a:off x="154403" y="4157133"/>
            <a:ext cx="1434027" cy="490336"/>
          </a:xfrm>
          <a:prstGeom prst="accentBorderCallout1">
            <a:avLst>
              <a:gd name="adj1" fmla="val 18750"/>
              <a:gd name="adj2" fmla="val -8333"/>
              <a:gd name="adj3" fmla="val -5334"/>
              <a:gd name="adj4" fmla="val -103443"/>
            </a:avLst>
          </a:prstGeom>
          <a:solidFill>
            <a:srgbClr val="FFFFFF">
              <a:alpha val="69804"/>
            </a:srgbClr>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a:solidFill>
                  <a:schemeClr val="tx1"/>
                </a:solidFill>
              </a:rPr>
              <a:t>St Martin Du M, </a:t>
            </a:r>
            <a:r>
              <a:rPr lang="fr-FR" sz="1050" dirty="0">
                <a:solidFill>
                  <a:schemeClr val="tx1"/>
                </a:solidFill>
              </a:rPr>
              <a:t>200m</a:t>
            </a:r>
          </a:p>
          <a:p>
            <a:r>
              <a:rPr lang="fr-FR" sz="900" dirty="0">
                <a:solidFill>
                  <a:schemeClr val="tx1"/>
                </a:solidFill>
              </a:rPr>
              <a:t>8,5 cm en moyenne</a:t>
            </a:r>
          </a:p>
          <a:p>
            <a:r>
              <a:rPr lang="fr-FR" sz="900" dirty="0">
                <a:solidFill>
                  <a:schemeClr val="tx1"/>
                </a:solidFill>
              </a:rPr>
              <a:t>Croissance = 45 kgMS</a:t>
            </a:r>
          </a:p>
        </p:txBody>
      </p:sp>
    </p:spTree>
    <p:extLst>
      <p:ext uri="{BB962C8B-B14F-4D97-AF65-F5344CB8AC3E}">
        <p14:creationId xmlns:p14="http://schemas.microsoft.com/office/powerpoint/2010/main" val="340114912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66671</TotalTime>
  <Words>363</Words>
  <Application>Microsoft Office PowerPoint</Application>
  <PresentationFormat>Personnalisé</PresentationFormat>
  <Paragraphs>60</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On constate encore de l’avance dans les sommes de température, 162 ° C d’avance en moyenne par rapport à l’année passée… La portance des sols est moyenne à bonne dans la plupart des exploitations…</vt:lpstr>
    </vt:vector>
  </TitlesOfParts>
  <Company>ACSEL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Premières vaches sorties,  Intérêt du déprimage ??</dc:title>
  <dc:creator>ACSEL</dc:creator>
  <cp:lastModifiedBy>Cindy Coppens</cp:lastModifiedBy>
  <cp:revision>420</cp:revision>
  <dcterms:created xsi:type="dcterms:W3CDTF">2021-03-02T06:59:03Z</dcterms:created>
  <dcterms:modified xsi:type="dcterms:W3CDTF">2024-04-23T07:26:55Z</dcterms:modified>
</cp:coreProperties>
</file>