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Lst>
  <p:sldSz cx="7559675" cy="104394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DEEBF7"/>
    <a:srgbClr val="000000"/>
    <a:srgbClr val="F9CB6F"/>
    <a:srgbClr val="FFFFFF"/>
    <a:srgbClr val="92D05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1" d="100"/>
          <a:sy n="61" d="100"/>
        </p:scale>
        <p:origin x="257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08486"/>
            <a:ext cx="6425724" cy="3634458"/>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483102"/>
            <a:ext cx="5669756" cy="2520438"/>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78812CA6-783D-46AA-90A3-54B2650AAABC}" type="datetimeFigureOut">
              <a:rPr lang="fr-FR" smtClean="0"/>
              <a:t>23/04/2024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2517275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8812CA6-783D-46AA-90A3-54B2650AAABC}" type="datetimeFigureOut">
              <a:rPr lang="fr-FR" smtClean="0"/>
              <a:t>23/04/2024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45496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55801"/>
            <a:ext cx="1630055" cy="884690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55801"/>
            <a:ext cx="4795669" cy="8846909"/>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8812CA6-783D-46AA-90A3-54B2650AAABC}" type="datetimeFigureOut">
              <a:rPr lang="fr-FR" smtClean="0"/>
              <a:t>23/04/2024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079966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8812CA6-783D-46AA-90A3-54B2650AAABC}" type="datetimeFigureOut">
              <a:rPr lang="fr-FR" smtClean="0"/>
              <a:t>23/04/2024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2915398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02603"/>
            <a:ext cx="6520220" cy="4342500"/>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6986185"/>
            <a:ext cx="6520220" cy="2283618"/>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8812CA6-783D-46AA-90A3-54B2650AAABC}" type="datetimeFigureOut">
              <a:rPr lang="fr-FR" smtClean="0"/>
              <a:t>23/04/2024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52576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779007"/>
            <a:ext cx="3212862" cy="662370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779007"/>
            <a:ext cx="3212862" cy="662370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8812CA6-783D-46AA-90A3-54B2650AAABC}" type="datetimeFigureOut">
              <a:rPr lang="fr-FR" smtClean="0"/>
              <a:t>23/04/2024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29675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55804"/>
            <a:ext cx="6520220" cy="2017801"/>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559104"/>
            <a:ext cx="3198096"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813281"/>
            <a:ext cx="3198096" cy="560876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559104"/>
            <a:ext cx="3213847"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813281"/>
            <a:ext cx="3213847" cy="560876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8812CA6-783D-46AA-90A3-54B2650AAABC}" type="datetimeFigureOut">
              <a:rPr lang="fr-FR" smtClean="0"/>
              <a:t>23/04/2024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30633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8812CA6-783D-46AA-90A3-54B2650AAABC}" type="datetimeFigureOut">
              <a:rPr lang="fr-FR" smtClean="0"/>
              <a:t>23/04/2024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30979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12CA6-783D-46AA-90A3-54B2650AAABC}" type="datetimeFigureOut">
              <a:rPr lang="fr-FR" smtClean="0"/>
              <a:t>23/04/2024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3470278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03083"/>
            <a:ext cx="3827085" cy="7418740"/>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78812CA6-783D-46AA-90A3-54B2650AAABC}" type="datetimeFigureOut">
              <a:rPr lang="fr-FR" smtClean="0"/>
              <a:t>23/04/2024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3263711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03083"/>
            <a:ext cx="3827085" cy="7418740"/>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78812CA6-783D-46AA-90A3-54B2650AAABC}" type="datetimeFigureOut">
              <a:rPr lang="fr-FR" smtClean="0"/>
              <a:t>23/04/2024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463787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55804"/>
            <a:ext cx="6520220" cy="201780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675780"/>
            <a:ext cx="1700927" cy="555801"/>
          </a:xfrm>
          <a:prstGeom prst="rect">
            <a:avLst/>
          </a:prstGeom>
        </p:spPr>
        <p:txBody>
          <a:bodyPr vert="horz" lIns="91440" tIns="45720" rIns="91440" bIns="45720" rtlCol="0" anchor="ctr"/>
          <a:lstStyle>
            <a:lvl1pPr algn="l">
              <a:defRPr sz="992">
                <a:solidFill>
                  <a:schemeClr val="tx1">
                    <a:tint val="75000"/>
                  </a:schemeClr>
                </a:solidFill>
              </a:defRPr>
            </a:lvl1pPr>
          </a:lstStyle>
          <a:p>
            <a:fld id="{78812CA6-783D-46AA-90A3-54B2650AAABC}" type="datetimeFigureOut">
              <a:rPr lang="fr-FR" smtClean="0"/>
              <a:t>23/04/2024</a:t>
            </a:fld>
            <a:endParaRPr lang="fr-FR"/>
          </a:p>
        </p:txBody>
      </p:sp>
      <p:sp>
        <p:nvSpPr>
          <p:cNvPr id="5" name="Footer Placeholder 4"/>
          <p:cNvSpPr>
            <a:spLocks noGrp="1"/>
          </p:cNvSpPr>
          <p:nvPr>
            <p:ph type="ftr" sz="quarter" idx="3"/>
          </p:nvPr>
        </p:nvSpPr>
        <p:spPr>
          <a:xfrm>
            <a:off x="2504143" y="9675780"/>
            <a:ext cx="2551390" cy="555801"/>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675780"/>
            <a:ext cx="1700927" cy="555801"/>
          </a:xfrm>
          <a:prstGeom prst="rect">
            <a:avLst/>
          </a:prstGeom>
        </p:spPr>
        <p:txBody>
          <a:bodyPr vert="horz" lIns="91440" tIns="45720" rIns="91440" bIns="45720" rtlCol="0" anchor="ctr"/>
          <a:lstStyle>
            <a:lvl1pPr algn="r">
              <a:defRPr sz="992">
                <a:solidFill>
                  <a:schemeClr val="tx1">
                    <a:tint val="75000"/>
                  </a:schemeClr>
                </a:solidFill>
              </a:defRPr>
            </a:lvl1pPr>
          </a:lstStyle>
          <a:p>
            <a:fld id="{EBF28225-54AB-42AC-A94C-82021A605C89}" type="slidenum">
              <a:rPr lang="fr-FR" smtClean="0"/>
              <a:t>‹N°›</a:t>
            </a:fld>
            <a:endParaRPr lang="fr-FR"/>
          </a:p>
        </p:txBody>
      </p:sp>
    </p:spTree>
    <p:extLst>
      <p:ext uri="{BB962C8B-B14F-4D97-AF65-F5344CB8AC3E}">
        <p14:creationId xmlns:p14="http://schemas.microsoft.com/office/powerpoint/2010/main" val="152237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100526" y="7935093"/>
            <a:ext cx="5309401" cy="2414749"/>
          </a:xfrm>
          <a:prstGeom prst="rect">
            <a:avLst/>
          </a:prstGeom>
        </p:spPr>
      </p:pic>
      <p:grpSp>
        <p:nvGrpSpPr>
          <p:cNvPr id="6" name="Groupe 5"/>
          <p:cNvGrpSpPr/>
          <p:nvPr/>
        </p:nvGrpSpPr>
        <p:grpSpPr>
          <a:xfrm>
            <a:off x="5434382" y="3136473"/>
            <a:ext cx="1990662" cy="2391076"/>
            <a:chOff x="5361880" y="2881040"/>
            <a:chExt cx="1990662" cy="2391076"/>
          </a:xfrm>
        </p:grpSpPr>
        <p:grpSp>
          <p:nvGrpSpPr>
            <p:cNvPr id="32" name="Groupe 31"/>
            <p:cNvGrpSpPr/>
            <p:nvPr/>
          </p:nvGrpSpPr>
          <p:grpSpPr>
            <a:xfrm>
              <a:off x="5361880" y="2881040"/>
              <a:ext cx="1990662" cy="2391076"/>
              <a:chOff x="5389446" y="3626655"/>
              <a:chExt cx="1990662" cy="2391076"/>
            </a:xfrm>
          </p:grpSpPr>
          <p:grpSp>
            <p:nvGrpSpPr>
              <p:cNvPr id="21" name="Groupe 20"/>
              <p:cNvGrpSpPr/>
              <p:nvPr/>
            </p:nvGrpSpPr>
            <p:grpSpPr>
              <a:xfrm>
                <a:off x="5389446" y="3626655"/>
                <a:ext cx="1904586" cy="2391076"/>
                <a:chOff x="5529778" y="2293877"/>
                <a:chExt cx="1888357" cy="2601688"/>
              </a:xfrm>
            </p:grpSpPr>
            <p:pic>
              <p:nvPicPr>
                <p:cNvPr id="18" name="Image 17"/>
                <p:cNvPicPr>
                  <a:picLocks noChangeAspect="1"/>
                </p:cNvPicPr>
                <p:nvPr/>
              </p:nvPicPr>
              <p:blipFill rotWithShape="1">
                <a:blip r:embed="rId3" cstate="print">
                  <a:extLst>
                    <a:ext uri="{28A0092B-C50C-407E-A947-70E740481C1C}">
                      <a14:useLocalDpi xmlns:a14="http://schemas.microsoft.com/office/drawing/2010/main" val="0"/>
                    </a:ext>
                  </a:extLst>
                </a:blip>
                <a:srcRect l="15380" t="6755" r="12741" b="315"/>
                <a:stretch/>
              </p:blipFill>
              <p:spPr>
                <a:xfrm>
                  <a:off x="5529778" y="2293877"/>
                  <a:ext cx="978361" cy="2601688"/>
                </a:xfrm>
                <a:prstGeom prst="rect">
                  <a:avLst/>
                </a:prstGeom>
              </p:spPr>
            </p:pic>
            <p:sp>
              <p:nvSpPr>
                <p:cNvPr id="66" name="Titre 1"/>
                <p:cNvSpPr txBox="1">
                  <a:spLocks/>
                </p:cNvSpPr>
                <p:nvPr/>
              </p:nvSpPr>
              <p:spPr>
                <a:xfrm>
                  <a:off x="6136050" y="2497835"/>
                  <a:ext cx="1282085" cy="1764449"/>
                </a:xfrm>
                <a:prstGeom prst="rect">
                  <a:avLst/>
                </a:prstGeom>
                <a:solidFill>
                  <a:schemeClr val="bg1"/>
                </a:solidFill>
                <a:effectLst>
                  <a:softEdge rad="12700"/>
                </a:effectLst>
              </p:spPr>
              <p:txBody>
                <a:bodyPr vert="horz" lIns="91440" tIns="45720" rIns="91440" bIns="45720" numCol="1" spcCol="360000" rtlCol="0" anchor="ctr">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just"/>
                  <a:endParaRPr lang="fr-FR" sz="1200" i="1" dirty="0"/>
                </a:p>
              </p:txBody>
            </p:sp>
          </p:grpSp>
          <p:grpSp>
            <p:nvGrpSpPr>
              <p:cNvPr id="31" name="Groupe 30"/>
              <p:cNvGrpSpPr/>
              <p:nvPr/>
            </p:nvGrpSpPr>
            <p:grpSpPr>
              <a:xfrm>
                <a:off x="5772647" y="4446052"/>
                <a:ext cx="1607461" cy="1084942"/>
                <a:chOff x="5772647" y="4446052"/>
                <a:chExt cx="1607461" cy="1084942"/>
              </a:xfrm>
            </p:grpSpPr>
            <p:sp>
              <p:nvSpPr>
                <p:cNvPr id="16" name="Rectangle 15"/>
                <p:cNvSpPr/>
                <p:nvPr/>
              </p:nvSpPr>
              <p:spPr>
                <a:xfrm>
                  <a:off x="5772647" y="4749035"/>
                  <a:ext cx="98148" cy="686680"/>
                </a:xfrm>
                <a:prstGeom prst="rect">
                  <a:avLst/>
                </a:prstGeom>
                <a:solidFill>
                  <a:srgbClr val="C00000"/>
                </a:solidFill>
                <a:ln>
                  <a:solidFill>
                    <a:srgbClr val="C00000">
                      <a:alpha val="92157"/>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Titre 1"/>
                <p:cNvSpPr txBox="1">
                  <a:spLocks/>
                </p:cNvSpPr>
                <p:nvPr/>
              </p:nvSpPr>
              <p:spPr>
                <a:xfrm>
                  <a:off x="6098023" y="5007955"/>
                  <a:ext cx="1282085" cy="523039"/>
                </a:xfrm>
                <a:prstGeom prst="rect">
                  <a:avLst/>
                </a:prstGeom>
                <a:solidFill>
                  <a:srgbClr val="DEEBF7"/>
                </a:solidFill>
                <a:effectLst>
                  <a:softEdge rad="12700"/>
                </a:effectLst>
              </p:spPr>
              <p:txBody>
                <a:bodyPr vert="horz" lIns="91440" tIns="45720" rIns="91440" bIns="45720" numCol="1" spcCol="360000" rtlCol="0" anchor="ctr">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just"/>
                  <a:r>
                    <a:rPr lang="fr-FR" sz="1200" b="1" i="1" dirty="0"/>
                    <a:t>Fin du déprimage</a:t>
                  </a:r>
                </a:p>
                <a:p>
                  <a:pPr algn="just"/>
                  <a:r>
                    <a:rPr lang="fr-FR" sz="1200" i="1" dirty="0"/>
                    <a:t>500 à 550°C base 1</a:t>
                  </a:r>
                  <a:r>
                    <a:rPr lang="fr-FR" sz="1200" i="1" baseline="30000" dirty="0"/>
                    <a:t>er</a:t>
                  </a:r>
                  <a:r>
                    <a:rPr lang="fr-FR" sz="1200" i="1" dirty="0"/>
                    <a:t> février</a:t>
                  </a:r>
                </a:p>
              </p:txBody>
            </p:sp>
            <p:sp>
              <p:nvSpPr>
                <p:cNvPr id="61" name="Titre 1"/>
                <p:cNvSpPr txBox="1">
                  <a:spLocks/>
                </p:cNvSpPr>
                <p:nvPr/>
              </p:nvSpPr>
              <p:spPr>
                <a:xfrm>
                  <a:off x="6080470" y="4446052"/>
                  <a:ext cx="1282085" cy="523039"/>
                </a:xfrm>
                <a:prstGeom prst="rect">
                  <a:avLst/>
                </a:prstGeom>
                <a:solidFill>
                  <a:srgbClr val="DEEBF7"/>
                </a:solidFill>
                <a:effectLst>
                  <a:softEdge rad="12700"/>
                </a:effectLst>
              </p:spPr>
              <p:txBody>
                <a:bodyPr vert="horz" lIns="91440" tIns="45720" rIns="91440" bIns="45720" numCol="1" spcCol="360000" rtlCol="0" anchor="ctr">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just"/>
                  <a:r>
                    <a:rPr lang="fr-FR" sz="1200" b="1" i="1" dirty="0"/>
                    <a:t>Fin du 1</a:t>
                  </a:r>
                  <a:r>
                    <a:rPr lang="fr-FR" sz="1200" b="1" i="1" baseline="30000" dirty="0"/>
                    <a:t>er</a:t>
                  </a:r>
                  <a:r>
                    <a:rPr lang="fr-FR" sz="1200" b="1" i="1" dirty="0"/>
                    <a:t> tour</a:t>
                  </a:r>
                </a:p>
                <a:p>
                  <a:pPr algn="just"/>
                  <a:r>
                    <a:rPr lang="fr-FR" sz="1200" i="1" dirty="0"/>
                    <a:t>600 à 700°C base 1</a:t>
                  </a:r>
                  <a:r>
                    <a:rPr lang="fr-FR" sz="1200" i="1" baseline="30000" dirty="0"/>
                    <a:t>er</a:t>
                  </a:r>
                  <a:r>
                    <a:rPr lang="fr-FR" sz="1200" i="1" dirty="0"/>
                    <a:t> février</a:t>
                  </a:r>
                </a:p>
              </p:txBody>
            </p:sp>
          </p:grpSp>
        </p:grpSp>
        <p:sp>
          <p:nvSpPr>
            <p:cNvPr id="58" name="Titre 1"/>
            <p:cNvSpPr txBox="1">
              <a:spLocks/>
            </p:cNvSpPr>
            <p:nvPr/>
          </p:nvSpPr>
          <p:spPr>
            <a:xfrm>
              <a:off x="6052904" y="2973208"/>
              <a:ext cx="1282085" cy="681106"/>
            </a:xfrm>
            <a:prstGeom prst="rect">
              <a:avLst/>
            </a:prstGeom>
            <a:solidFill>
              <a:srgbClr val="DEEBF7"/>
            </a:solidFill>
            <a:effectLst>
              <a:softEdge rad="12700"/>
            </a:effectLst>
          </p:spPr>
          <p:txBody>
            <a:bodyPr vert="horz" lIns="91440" tIns="45720" rIns="91440" bIns="45720" numCol="1" spcCol="360000" rtlCol="0" anchor="ctr">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fr-FR" sz="1200" b="1" i="1" dirty="0"/>
                <a:t>Début de l’épiaison</a:t>
              </a:r>
            </a:p>
            <a:p>
              <a:pPr algn="just"/>
              <a:r>
                <a:rPr lang="fr-FR" sz="1200" i="1" dirty="0"/>
                <a:t>750 à 900°C base 1</a:t>
              </a:r>
              <a:r>
                <a:rPr lang="fr-FR" sz="1200" i="1" baseline="30000" dirty="0"/>
                <a:t>er</a:t>
              </a:r>
              <a:r>
                <a:rPr lang="fr-FR" sz="1200" i="1" dirty="0"/>
                <a:t> février</a:t>
              </a:r>
            </a:p>
          </p:txBody>
        </p:sp>
      </p:grpSp>
      <p:grpSp>
        <p:nvGrpSpPr>
          <p:cNvPr id="3" name="Groupe 2"/>
          <p:cNvGrpSpPr/>
          <p:nvPr/>
        </p:nvGrpSpPr>
        <p:grpSpPr>
          <a:xfrm>
            <a:off x="843339" y="1654072"/>
            <a:ext cx="4685971" cy="3140971"/>
            <a:chOff x="374299" y="7151909"/>
            <a:chExt cx="4685971" cy="3140971"/>
          </a:xfrm>
        </p:grpSpPr>
        <p:grpSp>
          <p:nvGrpSpPr>
            <p:cNvPr id="55" name="Groupe 54"/>
            <p:cNvGrpSpPr/>
            <p:nvPr/>
          </p:nvGrpSpPr>
          <p:grpSpPr>
            <a:xfrm>
              <a:off x="374299" y="7151909"/>
              <a:ext cx="4685971" cy="3140971"/>
              <a:chOff x="2424005" y="4380584"/>
              <a:chExt cx="4685971" cy="3140971"/>
            </a:xfrm>
          </p:grpSpPr>
          <p:grpSp>
            <p:nvGrpSpPr>
              <p:cNvPr id="59" name="Groupe 58"/>
              <p:cNvGrpSpPr/>
              <p:nvPr/>
            </p:nvGrpSpPr>
            <p:grpSpPr>
              <a:xfrm>
                <a:off x="2424005" y="4380584"/>
                <a:ext cx="3849463" cy="3140971"/>
                <a:chOff x="2890392" y="4541876"/>
                <a:chExt cx="3849463" cy="3140971"/>
              </a:xfrm>
            </p:grpSpPr>
            <p:grpSp>
              <p:nvGrpSpPr>
                <p:cNvPr id="82" name="Groupe 81"/>
                <p:cNvGrpSpPr/>
                <p:nvPr/>
              </p:nvGrpSpPr>
              <p:grpSpPr>
                <a:xfrm>
                  <a:off x="2890392" y="4541876"/>
                  <a:ext cx="3849463" cy="3140971"/>
                  <a:chOff x="3113476" y="5875092"/>
                  <a:chExt cx="3849463" cy="3140971"/>
                </a:xfrm>
              </p:grpSpPr>
              <p:sp>
                <p:nvSpPr>
                  <p:cNvPr id="87" name="ZoneTexte 86"/>
                  <p:cNvSpPr txBox="1"/>
                  <p:nvPr/>
                </p:nvSpPr>
                <p:spPr>
                  <a:xfrm>
                    <a:off x="3113476" y="5875092"/>
                    <a:ext cx="3849463" cy="323165"/>
                  </a:xfrm>
                  <a:prstGeom prst="rect">
                    <a:avLst/>
                  </a:prstGeom>
                  <a:solidFill>
                    <a:srgbClr val="FFFFFF">
                      <a:alpha val="60000"/>
                    </a:srgbClr>
                  </a:solidFill>
                </p:spPr>
                <p:txBody>
                  <a:bodyPr wrap="square" rtlCol="0">
                    <a:spAutoFit/>
                  </a:bodyPr>
                  <a:lstStyle/>
                  <a:p>
                    <a:pPr algn="ctr"/>
                    <a:r>
                      <a:rPr lang="fr-FR" sz="1500" b="1" dirty="0"/>
                      <a:t>Résultats de croissance des élevages suivis</a:t>
                    </a:r>
                  </a:p>
                </p:txBody>
              </p:sp>
              <p:pic>
                <p:nvPicPr>
                  <p:cNvPr id="88" name="Picture 47" descr="Im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2085" y="6791288"/>
                    <a:ext cx="2598128" cy="2224775"/>
                  </a:xfrm>
                  <a:prstGeom prst="rect">
                    <a:avLst/>
                  </a:prstGeom>
                  <a:noFill/>
                  <a:ln>
                    <a:noFill/>
                  </a:ln>
                  <a:effectLst>
                    <a:glow rad="177800">
                      <a:schemeClr val="accent6">
                        <a:lumMod val="75000"/>
                        <a:alpha val="51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5" name="Image 84"/>
                <p:cNvPicPr>
                  <a:picLocks noChangeAspect="1"/>
                </p:cNvPicPr>
                <p:nvPr/>
              </p:nvPicPr>
              <p:blipFill>
                <a:blip r:embed="rId5"/>
                <a:stretch>
                  <a:fillRect/>
                </a:stretch>
              </p:blipFill>
              <p:spPr>
                <a:xfrm>
                  <a:off x="4763620" y="6964740"/>
                  <a:ext cx="73158" cy="73158"/>
                </a:xfrm>
                <a:prstGeom prst="rect">
                  <a:avLst/>
                </a:prstGeom>
              </p:spPr>
            </p:pic>
            <p:pic>
              <p:nvPicPr>
                <p:cNvPr id="86" name="Image 85"/>
                <p:cNvPicPr>
                  <a:picLocks noChangeAspect="1"/>
                </p:cNvPicPr>
                <p:nvPr/>
              </p:nvPicPr>
              <p:blipFill>
                <a:blip r:embed="rId5"/>
                <a:stretch>
                  <a:fillRect/>
                </a:stretch>
              </p:blipFill>
              <p:spPr>
                <a:xfrm>
                  <a:off x="4965114" y="6734962"/>
                  <a:ext cx="73158" cy="73158"/>
                </a:xfrm>
                <a:prstGeom prst="rect">
                  <a:avLst/>
                </a:prstGeom>
              </p:spPr>
            </p:pic>
          </p:grpSp>
          <p:pic>
            <p:nvPicPr>
              <p:cNvPr id="63" name="Image 62"/>
              <p:cNvPicPr>
                <a:picLocks noChangeAspect="1"/>
              </p:cNvPicPr>
              <p:nvPr/>
            </p:nvPicPr>
            <p:blipFill>
              <a:blip r:embed="rId5"/>
              <a:stretch>
                <a:fillRect/>
              </a:stretch>
            </p:blipFill>
            <p:spPr>
              <a:xfrm>
                <a:off x="4612360" y="6107715"/>
                <a:ext cx="73158" cy="73158"/>
              </a:xfrm>
              <a:prstGeom prst="rect">
                <a:avLst/>
              </a:prstGeom>
            </p:spPr>
          </p:pic>
          <p:pic>
            <p:nvPicPr>
              <p:cNvPr id="64" name="Image 63"/>
              <p:cNvPicPr>
                <a:picLocks noChangeAspect="1"/>
              </p:cNvPicPr>
              <p:nvPr/>
            </p:nvPicPr>
            <p:blipFill>
              <a:blip r:embed="rId5"/>
              <a:stretch>
                <a:fillRect/>
              </a:stretch>
            </p:blipFill>
            <p:spPr>
              <a:xfrm>
                <a:off x="4082602" y="5794764"/>
                <a:ext cx="73158" cy="73158"/>
              </a:xfrm>
              <a:prstGeom prst="rect">
                <a:avLst/>
              </a:prstGeom>
            </p:spPr>
          </p:pic>
          <p:pic>
            <p:nvPicPr>
              <p:cNvPr id="69" name="Image 68"/>
              <p:cNvPicPr>
                <a:picLocks noChangeAspect="1"/>
              </p:cNvPicPr>
              <p:nvPr/>
            </p:nvPicPr>
            <p:blipFill>
              <a:blip r:embed="rId5"/>
              <a:stretch>
                <a:fillRect/>
              </a:stretch>
            </p:blipFill>
            <p:spPr>
              <a:xfrm>
                <a:off x="4542728" y="6066034"/>
                <a:ext cx="73158" cy="73158"/>
              </a:xfrm>
              <a:prstGeom prst="rect">
                <a:avLst/>
              </a:prstGeom>
            </p:spPr>
          </p:pic>
          <p:pic>
            <p:nvPicPr>
              <p:cNvPr id="70" name="Image 69"/>
              <p:cNvPicPr>
                <a:picLocks noChangeAspect="1"/>
              </p:cNvPicPr>
              <p:nvPr/>
            </p:nvPicPr>
            <p:blipFill>
              <a:blip r:embed="rId5"/>
              <a:stretch>
                <a:fillRect/>
              </a:stretch>
            </p:blipFill>
            <p:spPr>
              <a:xfrm>
                <a:off x="4607980" y="6210204"/>
                <a:ext cx="73158" cy="73158"/>
              </a:xfrm>
              <a:prstGeom prst="rect">
                <a:avLst/>
              </a:prstGeom>
            </p:spPr>
          </p:pic>
          <p:pic>
            <p:nvPicPr>
              <p:cNvPr id="72" name="Image 71"/>
              <p:cNvPicPr>
                <a:picLocks noChangeAspect="1"/>
              </p:cNvPicPr>
              <p:nvPr/>
            </p:nvPicPr>
            <p:blipFill>
              <a:blip r:embed="rId5"/>
              <a:stretch>
                <a:fillRect/>
              </a:stretch>
            </p:blipFill>
            <p:spPr>
              <a:xfrm>
                <a:off x="4677981" y="5944644"/>
                <a:ext cx="73158" cy="73158"/>
              </a:xfrm>
              <a:prstGeom prst="rect">
                <a:avLst/>
              </a:prstGeom>
            </p:spPr>
          </p:pic>
          <p:pic>
            <p:nvPicPr>
              <p:cNvPr id="74" name="Image 73"/>
              <p:cNvPicPr>
                <a:picLocks noChangeAspect="1"/>
              </p:cNvPicPr>
              <p:nvPr/>
            </p:nvPicPr>
            <p:blipFill>
              <a:blip r:embed="rId5"/>
              <a:stretch>
                <a:fillRect/>
              </a:stretch>
            </p:blipFill>
            <p:spPr>
              <a:xfrm>
                <a:off x="4506149" y="6164283"/>
                <a:ext cx="73158" cy="73158"/>
              </a:xfrm>
              <a:prstGeom prst="rect">
                <a:avLst/>
              </a:prstGeom>
            </p:spPr>
          </p:pic>
          <p:pic>
            <p:nvPicPr>
              <p:cNvPr id="75" name="Image 74"/>
              <p:cNvPicPr>
                <a:picLocks noChangeAspect="1"/>
              </p:cNvPicPr>
              <p:nvPr/>
            </p:nvPicPr>
            <p:blipFill>
              <a:blip r:embed="rId5"/>
              <a:stretch>
                <a:fillRect/>
              </a:stretch>
            </p:blipFill>
            <p:spPr>
              <a:xfrm>
                <a:off x="4364156" y="6047716"/>
                <a:ext cx="73158" cy="73158"/>
              </a:xfrm>
              <a:prstGeom prst="rect">
                <a:avLst/>
              </a:prstGeom>
            </p:spPr>
          </p:pic>
          <p:pic>
            <p:nvPicPr>
              <p:cNvPr id="76" name="Image 75"/>
              <p:cNvPicPr>
                <a:picLocks noChangeAspect="1"/>
              </p:cNvPicPr>
              <p:nvPr/>
            </p:nvPicPr>
            <p:blipFill>
              <a:blip r:embed="rId5"/>
              <a:stretch>
                <a:fillRect/>
              </a:stretch>
            </p:blipFill>
            <p:spPr>
              <a:xfrm>
                <a:off x="4312158" y="6096993"/>
                <a:ext cx="73158" cy="73158"/>
              </a:xfrm>
              <a:prstGeom prst="rect">
                <a:avLst/>
              </a:prstGeom>
            </p:spPr>
          </p:pic>
          <p:pic>
            <p:nvPicPr>
              <p:cNvPr id="77" name="Image 76"/>
              <p:cNvPicPr>
                <a:picLocks noChangeAspect="1"/>
              </p:cNvPicPr>
              <p:nvPr/>
            </p:nvPicPr>
            <p:blipFill>
              <a:blip r:embed="rId5"/>
              <a:stretch>
                <a:fillRect/>
              </a:stretch>
            </p:blipFill>
            <p:spPr>
              <a:xfrm>
                <a:off x="4409153" y="6155225"/>
                <a:ext cx="73158" cy="73158"/>
              </a:xfrm>
              <a:prstGeom prst="rect">
                <a:avLst/>
              </a:prstGeom>
            </p:spPr>
          </p:pic>
          <p:pic>
            <p:nvPicPr>
              <p:cNvPr id="78" name="Image 77"/>
              <p:cNvPicPr>
                <a:picLocks noChangeAspect="1"/>
              </p:cNvPicPr>
              <p:nvPr/>
            </p:nvPicPr>
            <p:blipFill>
              <a:blip r:embed="rId5"/>
              <a:stretch>
                <a:fillRect/>
              </a:stretch>
            </p:blipFill>
            <p:spPr>
              <a:xfrm>
                <a:off x="4220282" y="5991709"/>
                <a:ext cx="73158" cy="73158"/>
              </a:xfrm>
              <a:prstGeom prst="rect">
                <a:avLst/>
              </a:prstGeom>
            </p:spPr>
          </p:pic>
          <p:sp>
            <p:nvSpPr>
              <p:cNvPr id="80" name="Légende encadrée avec une bordure 1 79"/>
              <p:cNvSpPr/>
              <p:nvPr/>
            </p:nvSpPr>
            <p:spPr>
              <a:xfrm>
                <a:off x="5570537" y="4838750"/>
                <a:ext cx="1539439" cy="458030"/>
              </a:xfrm>
              <a:prstGeom prst="accentBorderCallout1">
                <a:avLst>
                  <a:gd name="adj1" fmla="val 18750"/>
                  <a:gd name="adj2" fmla="val -8333"/>
                  <a:gd name="adj3" fmla="val 242500"/>
                  <a:gd name="adj4" fmla="val -56036"/>
                </a:avLst>
              </a:prstGeom>
              <a:solidFill>
                <a:srgbClr val="FFFFFF">
                  <a:alpha val="69804"/>
                </a:srgb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a:solidFill>
                      <a:schemeClr val="tx1"/>
                    </a:solidFill>
                  </a:rPr>
                  <a:t>Savigny en R, </a:t>
                </a:r>
                <a:r>
                  <a:rPr lang="fr-FR" sz="1050" dirty="0">
                    <a:solidFill>
                      <a:schemeClr val="tx1"/>
                    </a:solidFill>
                  </a:rPr>
                  <a:t>220m</a:t>
                </a:r>
              </a:p>
              <a:p>
                <a:r>
                  <a:rPr lang="fr-FR" sz="900" dirty="0">
                    <a:solidFill>
                      <a:schemeClr val="tx1"/>
                    </a:solidFill>
                  </a:rPr>
                  <a:t>Hauteur 9,9 cm</a:t>
                </a:r>
              </a:p>
              <a:p>
                <a:r>
                  <a:rPr lang="fr-FR" sz="900" dirty="0">
                    <a:solidFill>
                      <a:schemeClr val="tx1"/>
                    </a:solidFill>
                  </a:rPr>
                  <a:t>Croissance = 52 kgMS</a:t>
                </a:r>
              </a:p>
            </p:txBody>
          </p:sp>
        </p:grpSp>
        <p:pic>
          <p:nvPicPr>
            <p:cNvPr id="123" name="Image 122"/>
            <p:cNvPicPr>
              <a:picLocks noChangeAspect="1"/>
            </p:cNvPicPr>
            <p:nvPr/>
          </p:nvPicPr>
          <p:blipFill>
            <a:blip r:embed="rId5"/>
            <a:stretch>
              <a:fillRect/>
            </a:stretch>
          </p:blipFill>
          <p:spPr>
            <a:xfrm>
              <a:off x="2460789" y="8722520"/>
              <a:ext cx="73158" cy="73158"/>
            </a:xfrm>
            <a:prstGeom prst="rect">
              <a:avLst/>
            </a:prstGeom>
          </p:spPr>
        </p:pic>
        <p:pic>
          <p:nvPicPr>
            <p:cNvPr id="124" name="Image 123"/>
            <p:cNvPicPr>
              <a:picLocks noChangeAspect="1"/>
            </p:cNvPicPr>
            <p:nvPr/>
          </p:nvPicPr>
          <p:blipFill>
            <a:blip r:embed="rId5"/>
            <a:stretch>
              <a:fillRect/>
            </a:stretch>
          </p:blipFill>
          <p:spPr>
            <a:xfrm>
              <a:off x="2552807" y="9402924"/>
              <a:ext cx="73158" cy="73158"/>
            </a:xfrm>
            <a:prstGeom prst="rect">
              <a:avLst/>
            </a:prstGeom>
          </p:spPr>
        </p:pic>
      </p:grpSp>
      <p:sp>
        <p:nvSpPr>
          <p:cNvPr id="56" name="Rectangle 55"/>
          <p:cNvSpPr/>
          <p:nvPr/>
        </p:nvSpPr>
        <p:spPr>
          <a:xfrm>
            <a:off x="152592" y="1332191"/>
            <a:ext cx="7235730" cy="285275"/>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97"/>
          </a:p>
        </p:txBody>
      </p:sp>
      <p:pic>
        <p:nvPicPr>
          <p:cNvPr id="26" name="Image 25"/>
          <p:cNvPicPr>
            <a:picLocks noChangeAspect="1"/>
          </p:cNvPicPr>
          <p:nvPr/>
        </p:nvPicPr>
        <p:blipFill rotWithShape="1">
          <a:blip r:embed="rId6">
            <a:duotone>
              <a:schemeClr val="accent6">
                <a:shade val="45000"/>
                <a:satMod val="135000"/>
              </a:schemeClr>
              <a:prstClr val="white"/>
            </a:duotone>
            <a:extLst>
              <a:ext uri="{28A0092B-C50C-407E-A947-70E740481C1C}">
                <a14:useLocalDpi xmlns:a14="http://schemas.microsoft.com/office/drawing/2010/main" val="0"/>
              </a:ext>
            </a:extLst>
          </a:blip>
          <a:srcRect r="42926" b="16612"/>
          <a:stretch/>
        </p:blipFill>
        <p:spPr>
          <a:xfrm>
            <a:off x="5935346" y="8969993"/>
            <a:ext cx="1620035" cy="1469407"/>
          </a:xfrm>
          <a:prstGeom prst="rect">
            <a:avLst/>
          </a:prstGeom>
        </p:spPr>
      </p:pic>
      <p:sp>
        <p:nvSpPr>
          <p:cNvPr id="10" name="Rectangle 9"/>
          <p:cNvSpPr/>
          <p:nvPr/>
        </p:nvSpPr>
        <p:spPr>
          <a:xfrm>
            <a:off x="166199" y="130324"/>
            <a:ext cx="7227277" cy="11458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97"/>
          </a:p>
        </p:txBody>
      </p:sp>
      <p:sp>
        <p:nvSpPr>
          <p:cNvPr id="2" name="Titre 1"/>
          <p:cNvSpPr>
            <a:spLocks noGrp="1"/>
          </p:cNvSpPr>
          <p:nvPr>
            <p:ph type="ctrTitle"/>
          </p:nvPr>
        </p:nvSpPr>
        <p:spPr>
          <a:xfrm>
            <a:off x="5650314" y="1731936"/>
            <a:ext cx="1774730" cy="1445014"/>
          </a:xfrm>
          <a:solidFill>
            <a:schemeClr val="accent1">
              <a:lumMod val="20000"/>
              <a:lumOff val="80000"/>
              <a:alpha val="60000"/>
            </a:schemeClr>
          </a:solidFill>
          <a:effectLst>
            <a:softEdge rad="12700"/>
          </a:effectLst>
        </p:spPr>
        <p:txBody>
          <a:bodyPr numCol="1" spcCol="360000" anchor="ctr">
            <a:noAutofit/>
          </a:bodyPr>
          <a:lstStyle/>
          <a:p>
            <a:pPr algn="just">
              <a:lnSpc>
                <a:spcPct val="100000"/>
              </a:lnSpc>
              <a:spcBef>
                <a:spcPts val="400"/>
              </a:spcBef>
              <a:spcAft>
                <a:spcPts val="400"/>
              </a:spcAft>
            </a:pPr>
            <a:r>
              <a:rPr lang="fr-FR" sz="1150" dirty="0"/>
              <a:t>On constate encore de l’avance dans les sommes de température, 162 ° C d’avance en moyenne par rapport à l’année passée…</a:t>
            </a:r>
            <a:br>
              <a:rPr lang="fr-FR" sz="1150" dirty="0"/>
            </a:br>
            <a:r>
              <a:rPr lang="fr-FR" sz="1150" dirty="0"/>
              <a:t>La portance des sols est moyenne à bonne dans la plupart des exploitations…</a:t>
            </a:r>
          </a:p>
        </p:txBody>
      </p:sp>
      <p:pic>
        <p:nvPicPr>
          <p:cNvPr id="7" name="Imag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4364" y="114847"/>
            <a:ext cx="1155286" cy="1155286"/>
          </a:xfrm>
          <a:prstGeom prst="rect">
            <a:avLst/>
          </a:prstGeom>
        </p:spPr>
      </p:pic>
      <p:sp>
        <p:nvSpPr>
          <p:cNvPr id="11" name="ZoneTexte 10"/>
          <p:cNvSpPr txBox="1"/>
          <p:nvPr/>
        </p:nvSpPr>
        <p:spPr>
          <a:xfrm>
            <a:off x="1752489" y="185789"/>
            <a:ext cx="3753112" cy="681134"/>
          </a:xfrm>
          <a:prstGeom prst="rect">
            <a:avLst/>
          </a:prstGeom>
          <a:noFill/>
        </p:spPr>
        <p:txBody>
          <a:bodyPr wrap="square" rtlCol="0">
            <a:prstTxWarp prst="textPlain">
              <a:avLst/>
            </a:prstTxWarp>
            <a:spAutoFit/>
          </a:bodyPr>
          <a:lstStyle/>
          <a:p>
            <a:pPr algn="ctr"/>
            <a:r>
              <a:rPr lang="fr-FR" sz="3793" b="1" dirty="0">
                <a:ln w="12700" cmpd="sng">
                  <a:solidFill>
                    <a:schemeClr val="tx1"/>
                  </a:solidFill>
                  <a:prstDash val="solid"/>
                </a:ln>
              </a:rPr>
              <a:t>PATU’RA</a:t>
            </a:r>
            <a:endParaRPr lang="fr-FR" sz="3793" b="1" spc="53" dirty="0">
              <a:ln w="12700" cmpd="sng">
                <a:solidFill>
                  <a:schemeClr val="tx1"/>
                </a:solidFill>
                <a:prstDash val="solid"/>
              </a:ln>
              <a:effectLst>
                <a:glow rad="38100">
                  <a:schemeClr val="accent1">
                    <a:alpha val="40000"/>
                  </a:schemeClr>
                </a:glow>
              </a:effectLst>
            </a:endParaRPr>
          </a:p>
        </p:txBody>
      </p:sp>
      <p:sp>
        <p:nvSpPr>
          <p:cNvPr id="8" name="ZoneTexte 7"/>
          <p:cNvSpPr txBox="1"/>
          <p:nvPr/>
        </p:nvSpPr>
        <p:spPr>
          <a:xfrm>
            <a:off x="630533" y="927874"/>
            <a:ext cx="5704939" cy="384272"/>
          </a:xfrm>
          <a:prstGeom prst="rect">
            <a:avLst/>
          </a:prstGeom>
          <a:noFill/>
        </p:spPr>
        <p:txBody>
          <a:bodyPr wrap="square" rtlCol="0">
            <a:spAutoFit/>
          </a:bodyPr>
          <a:lstStyle/>
          <a:p>
            <a:pPr algn="ctr"/>
            <a:r>
              <a:rPr lang="fr-FR" sz="1897" b="1" dirty="0"/>
              <a:t>Avril 2024 – Bulletin n° 3</a:t>
            </a:r>
          </a:p>
        </p:txBody>
      </p:sp>
      <p:pic>
        <p:nvPicPr>
          <p:cNvPr id="45" name="Image 4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04310" y="158911"/>
            <a:ext cx="1267120" cy="690203"/>
          </a:xfrm>
          <a:prstGeom prst="rect">
            <a:avLst/>
          </a:prstGeom>
        </p:spPr>
      </p:pic>
      <p:sp>
        <p:nvSpPr>
          <p:cNvPr id="57" name="ZoneTexte 56"/>
          <p:cNvSpPr txBox="1"/>
          <p:nvPr/>
        </p:nvSpPr>
        <p:spPr>
          <a:xfrm>
            <a:off x="100526" y="1269800"/>
            <a:ext cx="5240656" cy="351956"/>
          </a:xfrm>
          <a:prstGeom prst="rect">
            <a:avLst/>
          </a:prstGeom>
          <a:noFill/>
        </p:spPr>
        <p:txBody>
          <a:bodyPr wrap="square" rtlCol="0">
            <a:spAutoFit/>
          </a:bodyPr>
          <a:lstStyle/>
          <a:p>
            <a:r>
              <a:rPr lang="fr-FR" sz="1687" b="1" dirty="0"/>
              <a:t>Une croissance stable!</a:t>
            </a:r>
          </a:p>
        </p:txBody>
      </p:sp>
      <p:graphicFrame>
        <p:nvGraphicFramePr>
          <p:cNvPr id="24" name="Tableau 23"/>
          <p:cNvGraphicFramePr>
            <a:graphicFrameLocks noGrp="1"/>
          </p:cNvGraphicFramePr>
          <p:nvPr>
            <p:extLst>
              <p:ext uri="{D42A27DB-BD31-4B8C-83A1-F6EECF244321}">
                <p14:modId xmlns:p14="http://schemas.microsoft.com/office/powerpoint/2010/main" val="4252838173"/>
              </p:ext>
            </p:extLst>
          </p:nvPr>
        </p:nvGraphicFramePr>
        <p:xfrm>
          <a:off x="5456182" y="5782182"/>
          <a:ext cx="1937295" cy="3679547"/>
        </p:xfrm>
        <a:graphic>
          <a:graphicData uri="http://schemas.openxmlformats.org/drawingml/2006/table">
            <a:tbl>
              <a:tblPr firstRow="1" bandRow="1">
                <a:tableStyleId>{5C22544A-7EE6-4342-B048-85BDC9FD1C3A}</a:tableStyleId>
              </a:tblPr>
              <a:tblGrid>
                <a:gridCol w="968647">
                  <a:extLst>
                    <a:ext uri="{9D8B030D-6E8A-4147-A177-3AD203B41FA5}">
                      <a16:colId xmlns:a16="http://schemas.microsoft.com/office/drawing/2014/main" xmlns="" val="1562057552"/>
                    </a:ext>
                  </a:extLst>
                </a:gridCol>
                <a:gridCol w="484324">
                  <a:extLst>
                    <a:ext uri="{9D8B030D-6E8A-4147-A177-3AD203B41FA5}">
                      <a16:colId xmlns:a16="http://schemas.microsoft.com/office/drawing/2014/main" xmlns="" val="2021370041"/>
                    </a:ext>
                  </a:extLst>
                </a:gridCol>
                <a:gridCol w="484324">
                  <a:extLst>
                    <a:ext uri="{9D8B030D-6E8A-4147-A177-3AD203B41FA5}">
                      <a16:colId xmlns:a16="http://schemas.microsoft.com/office/drawing/2014/main" xmlns="" val="1888189897"/>
                    </a:ext>
                  </a:extLst>
                </a:gridCol>
              </a:tblGrid>
              <a:tr h="611742">
                <a:tc gridSpan="3">
                  <a:txBody>
                    <a:bodyPr/>
                    <a:lstStyle/>
                    <a:p>
                      <a:pPr algn="ctr"/>
                      <a:r>
                        <a:rPr lang="fr-FR" sz="1400" b="1" kern="1200" dirty="0">
                          <a:solidFill>
                            <a:schemeClr val="lt1"/>
                          </a:solidFill>
                          <a:latin typeface="+mn-lt"/>
                          <a:ea typeface="+mn-ea"/>
                          <a:cs typeface="+mn-cs"/>
                        </a:rPr>
                        <a:t>Sommes</a:t>
                      </a:r>
                      <a:r>
                        <a:rPr lang="fr-FR" sz="1400" b="1" kern="1200" baseline="0" dirty="0">
                          <a:solidFill>
                            <a:schemeClr val="lt1"/>
                          </a:solidFill>
                          <a:latin typeface="+mn-lt"/>
                          <a:ea typeface="+mn-ea"/>
                          <a:cs typeface="+mn-cs"/>
                        </a:rPr>
                        <a:t> de températures au 16/04</a:t>
                      </a:r>
                      <a:endParaRPr lang="fr-FR" sz="1400" b="1" kern="1200" dirty="0">
                        <a:solidFill>
                          <a:schemeClr val="lt1"/>
                        </a:solidFill>
                        <a:latin typeface="+mn-lt"/>
                        <a:ea typeface="+mn-ea"/>
                        <a:cs typeface="+mn-cs"/>
                      </a:endParaRPr>
                    </a:p>
                  </a:txBody>
                  <a:tcPr anchor="ctr"/>
                </a:tc>
                <a:tc hMerge="1">
                  <a:txBody>
                    <a:bodyPr/>
                    <a:lstStyle/>
                    <a:p>
                      <a:pPr algn="ctr" fontAlgn="b"/>
                      <a:endParaRPr lang="fr-FR" sz="1488" b="1" kern="1200" dirty="0">
                        <a:solidFill>
                          <a:schemeClr val="lt1"/>
                        </a:solidFill>
                        <a:latin typeface="+mn-lt"/>
                        <a:ea typeface="+mn-ea"/>
                        <a:cs typeface="+mn-cs"/>
                      </a:endParaRPr>
                    </a:p>
                  </a:txBody>
                  <a:tcPr marL="9525" marR="9525" marT="9525" marB="0" anchor="ctr"/>
                </a:tc>
                <a:tc hMerge="1">
                  <a:txBody>
                    <a:bodyPr/>
                    <a:lstStyle/>
                    <a:p>
                      <a:endParaRPr lang="fr-FR"/>
                    </a:p>
                  </a:txBody>
                  <a:tcPr/>
                </a:tc>
                <a:extLst>
                  <a:ext uri="{0D108BD9-81ED-4DB2-BD59-A6C34878D82A}">
                    <a16:rowId xmlns:a16="http://schemas.microsoft.com/office/drawing/2014/main" xmlns="" val="3714897867"/>
                  </a:ext>
                </a:extLst>
              </a:tr>
              <a:tr h="218667">
                <a:tc rowSpan="2">
                  <a:txBody>
                    <a:bodyPr/>
                    <a:lstStyle/>
                    <a:p>
                      <a:pPr marL="0" algn="ctr" defTabSz="755934" rtl="0" eaLnBrk="1" fontAlgn="b" latinLnBrk="0" hangingPunct="1"/>
                      <a:r>
                        <a:rPr lang="fr-FR" sz="1200" b="1" kern="1200" dirty="0">
                          <a:solidFill>
                            <a:schemeClr val="lt1"/>
                          </a:solidFill>
                          <a:latin typeface="+mn-lt"/>
                          <a:ea typeface="+mn-ea"/>
                          <a:cs typeface="+mn-cs"/>
                        </a:rPr>
                        <a:t>Stations</a:t>
                      </a:r>
                    </a:p>
                  </a:txBody>
                  <a:tcPr anchor="ctr">
                    <a:solidFill>
                      <a:schemeClr val="accent1"/>
                    </a:solidFill>
                  </a:tcPr>
                </a:tc>
                <a:tc gridSpan="2">
                  <a:txBody>
                    <a:bodyPr/>
                    <a:lstStyle/>
                    <a:p>
                      <a:pPr marL="0" algn="ctr" defTabSz="755934" rtl="0" eaLnBrk="1" fontAlgn="b" latinLnBrk="0" hangingPunct="1"/>
                      <a:r>
                        <a:rPr lang="fr-FR" sz="1200" b="1" kern="1200" dirty="0">
                          <a:solidFill>
                            <a:schemeClr val="lt1"/>
                          </a:solidFill>
                          <a:latin typeface="+mn-lt"/>
                          <a:ea typeface="+mn-ea"/>
                          <a:cs typeface="+mn-cs"/>
                        </a:rPr>
                        <a:t>base 1</a:t>
                      </a:r>
                      <a:r>
                        <a:rPr lang="fr-FR" sz="1200" b="1" kern="1200" baseline="30000" dirty="0">
                          <a:solidFill>
                            <a:schemeClr val="lt1"/>
                          </a:solidFill>
                          <a:latin typeface="+mn-lt"/>
                          <a:ea typeface="+mn-ea"/>
                          <a:cs typeface="+mn-cs"/>
                        </a:rPr>
                        <a:t>er</a:t>
                      </a:r>
                      <a:r>
                        <a:rPr lang="fr-FR" sz="1200" b="1" kern="1200" baseline="0" dirty="0">
                          <a:solidFill>
                            <a:schemeClr val="lt1"/>
                          </a:solidFill>
                          <a:latin typeface="+mn-lt"/>
                          <a:ea typeface="+mn-ea"/>
                          <a:cs typeface="+mn-cs"/>
                        </a:rPr>
                        <a:t> février</a:t>
                      </a:r>
                      <a:endParaRPr lang="fr-FR" sz="1200" b="1" kern="1200" dirty="0">
                        <a:solidFill>
                          <a:schemeClr val="lt1"/>
                        </a:solidFill>
                        <a:latin typeface="+mn-lt"/>
                        <a:ea typeface="+mn-ea"/>
                        <a:cs typeface="+mn-cs"/>
                      </a:endParaRPr>
                    </a:p>
                  </a:txBody>
                  <a:tcPr marL="9525" marR="9525" marT="9525" marB="0" anchor="ctr">
                    <a:solidFill>
                      <a:schemeClr val="accent1"/>
                    </a:solidFill>
                  </a:tcPr>
                </a:tc>
                <a:tc hMerge="1">
                  <a:txBody>
                    <a:bodyPr/>
                    <a:lstStyle/>
                    <a:p>
                      <a:endParaRPr lang="fr-FR"/>
                    </a:p>
                  </a:txBody>
                  <a:tcPr/>
                </a:tc>
                <a:extLst>
                  <a:ext uri="{0D108BD9-81ED-4DB2-BD59-A6C34878D82A}">
                    <a16:rowId xmlns:a16="http://schemas.microsoft.com/office/drawing/2014/main" xmlns="" val="1922413472"/>
                  </a:ext>
                </a:extLst>
              </a:tr>
              <a:tr h="218667">
                <a:tc vMerge="1">
                  <a:txBody>
                    <a:bodyPr/>
                    <a:lstStyle/>
                    <a:p>
                      <a:endParaRPr lang="fr-FR"/>
                    </a:p>
                  </a:txBody>
                  <a:tcPr/>
                </a:tc>
                <a:tc gridSpan="2">
                  <a:txBody>
                    <a:bodyPr/>
                    <a:lstStyle/>
                    <a:p>
                      <a:pPr marL="0" algn="ctr" defTabSz="755934" rtl="0" eaLnBrk="1" fontAlgn="b" latinLnBrk="0" hangingPunct="1"/>
                      <a:r>
                        <a:rPr lang="fr-FR" sz="1200" b="1" kern="1200" dirty="0">
                          <a:solidFill>
                            <a:schemeClr val="lt1"/>
                          </a:solidFill>
                          <a:latin typeface="+mn-lt"/>
                          <a:ea typeface="+mn-ea"/>
                          <a:cs typeface="+mn-cs"/>
                        </a:rPr>
                        <a:t>2023- 2024</a:t>
                      </a:r>
                    </a:p>
                  </a:txBody>
                  <a:tcPr marL="9525" marR="9525" marT="9525" marB="0" anchor="ctr">
                    <a:solidFill>
                      <a:schemeClr val="accent1"/>
                    </a:solidFill>
                  </a:tcPr>
                </a:tc>
                <a:tc hMerge="1">
                  <a:txBody>
                    <a:bodyPr/>
                    <a:lstStyle/>
                    <a:p>
                      <a:endParaRPr lang="fr-FR"/>
                    </a:p>
                  </a:txBody>
                  <a:tcPr/>
                </a:tc>
                <a:extLst>
                  <a:ext uri="{0D108BD9-81ED-4DB2-BD59-A6C34878D82A}">
                    <a16:rowId xmlns:a16="http://schemas.microsoft.com/office/drawing/2014/main" xmlns="" val="259782997"/>
                  </a:ext>
                </a:extLst>
              </a:tr>
              <a:tr h="443063">
                <a:tc>
                  <a:txBody>
                    <a:bodyPr/>
                    <a:lstStyle/>
                    <a:p>
                      <a:pPr algn="ctr" fontAlgn="b"/>
                      <a:r>
                        <a:rPr lang="fr-FR" sz="1200" b="0" i="0" u="none" strike="noStrike" dirty="0">
                          <a:solidFill>
                            <a:srgbClr val="000000"/>
                          </a:solidFill>
                          <a:effectLst/>
                          <a:latin typeface="Calibri" panose="020F0502020204030204" pitchFamily="34" charset="0"/>
                        </a:rPr>
                        <a:t>Saint Etienne du bois</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597</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773</a:t>
                      </a:r>
                    </a:p>
                  </a:txBody>
                  <a:tcPr marL="9525" marR="9525" marT="9525" marB="0" anchor="ctr"/>
                </a:tc>
                <a:extLst>
                  <a:ext uri="{0D108BD9-81ED-4DB2-BD59-A6C34878D82A}">
                    <a16:rowId xmlns:a16="http://schemas.microsoft.com/office/drawing/2014/main" xmlns="" val="2719220900"/>
                  </a:ext>
                </a:extLst>
              </a:tr>
              <a:tr h="348869">
                <a:tc>
                  <a:txBody>
                    <a:bodyPr/>
                    <a:lstStyle/>
                    <a:p>
                      <a:pPr algn="ctr" fontAlgn="b"/>
                      <a:r>
                        <a:rPr lang="fr-FR" sz="1200" b="0" i="0" u="none" strike="noStrike" dirty="0" err="1">
                          <a:solidFill>
                            <a:srgbClr val="000000"/>
                          </a:solidFill>
                          <a:effectLst/>
                          <a:latin typeface="Calibri" panose="020F0502020204030204" pitchFamily="34" charset="0"/>
                        </a:rPr>
                        <a:t>Buellas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616</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786</a:t>
                      </a:r>
                    </a:p>
                  </a:txBody>
                  <a:tcPr marL="9525" marR="9525" marT="9525" marB="0" anchor="ctr"/>
                </a:tc>
                <a:extLst>
                  <a:ext uri="{0D108BD9-81ED-4DB2-BD59-A6C34878D82A}">
                    <a16:rowId xmlns:a16="http://schemas.microsoft.com/office/drawing/2014/main" xmlns="" val="1826647973"/>
                  </a:ext>
                </a:extLst>
              </a:tr>
              <a:tr h="443063">
                <a:tc>
                  <a:txBody>
                    <a:bodyPr/>
                    <a:lstStyle/>
                    <a:p>
                      <a:pPr algn="ctr" fontAlgn="b"/>
                      <a:r>
                        <a:rPr lang="fr-FR" sz="1200" b="0" i="0" u="none" strike="noStrike">
                          <a:solidFill>
                            <a:srgbClr val="000000"/>
                          </a:solidFill>
                          <a:effectLst/>
                          <a:latin typeface="Calibri" panose="020F0502020204030204" pitchFamily="34" charset="0"/>
                        </a:rPr>
                        <a:t>Ambérieu en Bugey</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633</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767</a:t>
                      </a:r>
                    </a:p>
                  </a:txBody>
                  <a:tcPr marL="9525" marR="9525" marT="9525" marB="0" anchor="ctr"/>
                </a:tc>
                <a:extLst>
                  <a:ext uri="{0D108BD9-81ED-4DB2-BD59-A6C34878D82A}">
                    <a16:rowId xmlns:a16="http://schemas.microsoft.com/office/drawing/2014/main" xmlns="" val="3590306833"/>
                  </a:ext>
                </a:extLst>
              </a:tr>
              <a:tr h="348869">
                <a:tc>
                  <a:txBody>
                    <a:bodyPr/>
                    <a:lstStyle/>
                    <a:p>
                      <a:pPr algn="ctr" fontAlgn="b"/>
                      <a:r>
                        <a:rPr lang="fr-FR" sz="1200" b="0" i="0" u="none" strike="noStrike" dirty="0" err="1">
                          <a:solidFill>
                            <a:srgbClr val="000000"/>
                          </a:solidFill>
                          <a:effectLst/>
                          <a:latin typeface="Calibri" panose="020F0502020204030204" pitchFamily="34" charset="0"/>
                        </a:rPr>
                        <a:t>Innimond</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422</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577</a:t>
                      </a:r>
                    </a:p>
                  </a:txBody>
                  <a:tcPr marL="9525" marR="9525" marT="9525" marB="0" anchor="ctr"/>
                </a:tc>
                <a:extLst>
                  <a:ext uri="{0D108BD9-81ED-4DB2-BD59-A6C34878D82A}">
                    <a16:rowId xmlns:a16="http://schemas.microsoft.com/office/drawing/2014/main" xmlns="" val="1756647328"/>
                  </a:ext>
                </a:extLst>
              </a:tr>
              <a:tr h="348869">
                <a:tc>
                  <a:txBody>
                    <a:bodyPr/>
                    <a:lstStyle/>
                    <a:p>
                      <a:pPr algn="ctr" fontAlgn="b"/>
                      <a:r>
                        <a:rPr lang="fr-FR" sz="1200" b="0" i="0" u="none" strike="noStrike">
                          <a:solidFill>
                            <a:srgbClr val="000000"/>
                          </a:solidFill>
                          <a:effectLst/>
                          <a:latin typeface="Calibri" panose="020F0502020204030204" pitchFamily="34" charset="0"/>
                        </a:rPr>
                        <a:t>Montret</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589</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757</a:t>
                      </a:r>
                    </a:p>
                  </a:txBody>
                  <a:tcPr marL="9525" marR="9525" marT="9525" marB="0" anchor="ctr"/>
                </a:tc>
                <a:extLst>
                  <a:ext uri="{0D108BD9-81ED-4DB2-BD59-A6C34878D82A}">
                    <a16:rowId xmlns:a16="http://schemas.microsoft.com/office/drawing/2014/main" xmlns="" val="2552725763"/>
                  </a:ext>
                </a:extLst>
              </a:tr>
              <a:tr h="348869">
                <a:tc>
                  <a:txBody>
                    <a:bodyPr/>
                    <a:lstStyle/>
                    <a:p>
                      <a:pPr algn="ctr" fontAlgn="b"/>
                      <a:r>
                        <a:rPr lang="fr-FR" sz="1200" b="0" i="0" u="none" strike="noStrike">
                          <a:solidFill>
                            <a:srgbClr val="000000"/>
                          </a:solidFill>
                          <a:effectLst/>
                          <a:latin typeface="Calibri" panose="020F0502020204030204" pitchFamily="34" charset="0"/>
                        </a:rPr>
                        <a:t>Paray le monial</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560</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734</a:t>
                      </a:r>
                    </a:p>
                  </a:txBody>
                  <a:tcPr marL="9525" marR="9525" marT="9525" marB="0" anchor="ctr"/>
                </a:tc>
                <a:extLst>
                  <a:ext uri="{0D108BD9-81ED-4DB2-BD59-A6C34878D82A}">
                    <a16:rowId xmlns:a16="http://schemas.microsoft.com/office/drawing/2014/main" xmlns="" val="3507607089"/>
                  </a:ext>
                </a:extLst>
              </a:tr>
              <a:tr h="348869">
                <a:tc>
                  <a:txBody>
                    <a:bodyPr/>
                    <a:lstStyle/>
                    <a:p>
                      <a:pPr algn="ctr" fontAlgn="b"/>
                      <a:r>
                        <a:rPr lang="fr-FR" sz="1200" b="0" i="0" u="none" strike="noStrike">
                          <a:solidFill>
                            <a:srgbClr val="000000"/>
                          </a:solidFill>
                          <a:effectLst/>
                          <a:latin typeface="Calibri" panose="020F0502020204030204" pitchFamily="34" charset="0"/>
                        </a:rPr>
                        <a:t>Sologny</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563</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714</a:t>
                      </a:r>
                    </a:p>
                  </a:txBody>
                  <a:tcPr marL="9525" marR="9525" marT="9525" marB="0" anchor="ctr"/>
                </a:tc>
                <a:extLst>
                  <a:ext uri="{0D108BD9-81ED-4DB2-BD59-A6C34878D82A}">
                    <a16:rowId xmlns:a16="http://schemas.microsoft.com/office/drawing/2014/main" xmlns="" val="2681072171"/>
                  </a:ext>
                </a:extLst>
              </a:tr>
            </a:tbl>
          </a:graphicData>
        </a:graphic>
      </p:graphicFrame>
      <p:sp>
        <p:nvSpPr>
          <p:cNvPr id="104" name="Légende encadrée avec une bordure 1 103"/>
          <p:cNvSpPr/>
          <p:nvPr/>
        </p:nvSpPr>
        <p:spPr>
          <a:xfrm flipH="1">
            <a:off x="163230" y="2291189"/>
            <a:ext cx="1434027" cy="490336"/>
          </a:xfrm>
          <a:prstGeom prst="accentBorderCallout1">
            <a:avLst>
              <a:gd name="adj1" fmla="val 18750"/>
              <a:gd name="adj2" fmla="val -8333"/>
              <a:gd name="adj3" fmla="val 289933"/>
              <a:gd name="adj4" fmla="val -85377"/>
            </a:avLst>
          </a:prstGeom>
          <a:solidFill>
            <a:srgbClr val="FFFFFF">
              <a:alpha val="69804"/>
            </a:srgbClr>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err="1">
                <a:solidFill>
                  <a:schemeClr val="tx1"/>
                </a:solidFill>
              </a:rPr>
              <a:t>Etrez</a:t>
            </a:r>
            <a:r>
              <a:rPr lang="fr-FR" sz="1050" b="1" dirty="0">
                <a:solidFill>
                  <a:schemeClr val="tx1"/>
                </a:solidFill>
              </a:rPr>
              <a:t>, </a:t>
            </a:r>
            <a:r>
              <a:rPr lang="fr-FR" sz="1050" dirty="0">
                <a:solidFill>
                  <a:schemeClr val="tx1"/>
                </a:solidFill>
              </a:rPr>
              <a:t>220m</a:t>
            </a:r>
          </a:p>
          <a:p>
            <a:r>
              <a:rPr lang="fr-FR" sz="900" dirty="0">
                <a:solidFill>
                  <a:schemeClr val="tx1"/>
                </a:solidFill>
              </a:rPr>
              <a:t>10,4 cm en moyenne</a:t>
            </a:r>
          </a:p>
          <a:p>
            <a:r>
              <a:rPr lang="fr-FR" sz="900" dirty="0">
                <a:solidFill>
                  <a:schemeClr val="tx1"/>
                </a:solidFill>
              </a:rPr>
              <a:t>Croissance = 52 kgMS</a:t>
            </a:r>
          </a:p>
        </p:txBody>
      </p:sp>
      <p:sp>
        <p:nvSpPr>
          <p:cNvPr id="106" name="Rectangle 105"/>
          <p:cNvSpPr/>
          <p:nvPr/>
        </p:nvSpPr>
        <p:spPr>
          <a:xfrm>
            <a:off x="1215968" y="1864272"/>
            <a:ext cx="3260604" cy="738664"/>
          </a:xfrm>
          <a:prstGeom prst="rect">
            <a:avLst/>
          </a:prstGeom>
        </p:spPr>
        <p:txBody>
          <a:bodyPr wrap="square">
            <a:spAutoFit/>
          </a:bodyPr>
          <a:lstStyle/>
          <a:p>
            <a:pPr algn="ctr"/>
            <a:r>
              <a:rPr lang="fr-FR" sz="1200" i="1" dirty="0"/>
              <a:t>Croissance en </a:t>
            </a:r>
            <a:r>
              <a:rPr lang="fr-FR" sz="1200" i="1" dirty="0" err="1"/>
              <a:t>kgMS</a:t>
            </a:r>
            <a:r>
              <a:rPr lang="fr-FR" sz="1200" i="1" dirty="0"/>
              <a:t>/ha/jr</a:t>
            </a:r>
          </a:p>
          <a:p>
            <a:pPr algn="ctr"/>
            <a:r>
              <a:rPr lang="fr-FR" sz="1000" i="1" dirty="0">
                <a:solidFill>
                  <a:srgbClr val="FFC000"/>
                </a:solidFill>
              </a:rPr>
              <a:t>Système ensilage</a:t>
            </a:r>
          </a:p>
          <a:p>
            <a:pPr algn="ctr"/>
            <a:r>
              <a:rPr lang="fr-FR" sz="1000" i="1" dirty="0">
                <a:solidFill>
                  <a:schemeClr val="accent6"/>
                </a:solidFill>
              </a:rPr>
              <a:t>Système foin</a:t>
            </a:r>
          </a:p>
          <a:p>
            <a:pPr algn="ctr"/>
            <a:r>
              <a:rPr lang="fr-FR" sz="1000" b="1" i="1" dirty="0">
                <a:ln>
                  <a:solidFill>
                    <a:schemeClr val="accent1"/>
                  </a:solidFill>
                </a:ln>
                <a:solidFill>
                  <a:schemeClr val="accent1"/>
                </a:solidFill>
              </a:rPr>
              <a:t>KG MS </a:t>
            </a:r>
            <a:r>
              <a:rPr lang="fr-FR" sz="1000" b="1" i="1" dirty="0">
                <a:solidFill>
                  <a:schemeClr val="accent1"/>
                </a:solidFill>
              </a:rPr>
              <a:t>herbe pâturée </a:t>
            </a:r>
          </a:p>
        </p:txBody>
      </p:sp>
      <p:sp>
        <p:nvSpPr>
          <p:cNvPr id="22" name="Rectangle 21"/>
          <p:cNvSpPr/>
          <p:nvPr/>
        </p:nvSpPr>
        <p:spPr>
          <a:xfrm>
            <a:off x="-1282890" y="-1474440"/>
            <a:ext cx="6951853" cy="369332"/>
          </a:xfrm>
          <a:prstGeom prst="rect">
            <a:avLst/>
          </a:prstGeom>
        </p:spPr>
        <p:txBody>
          <a:bodyPr wrap="square">
            <a:spAutoFit/>
          </a:bodyPr>
          <a:lstStyle/>
          <a:p>
            <a:endParaRPr lang="fr-FR" dirty="0"/>
          </a:p>
        </p:txBody>
      </p:sp>
      <p:pic>
        <p:nvPicPr>
          <p:cNvPr id="65" name="Image 64"/>
          <p:cNvPicPr>
            <a:picLocks noChangeAspect="1"/>
          </p:cNvPicPr>
          <p:nvPr/>
        </p:nvPicPr>
        <p:blipFill>
          <a:blip r:embed="rId5"/>
          <a:stretch>
            <a:fillRect/>
          </a:stretch>
        </p:blipFill>
        <p:spPr>
          <a:xfrm>
            <a:off x="2555690" y="3159785"/>
            <a:ext cx="73158" cy="73158"/>
          </a:xfrm>
          <a:prstGeom prst="rect">
            <a:avLst/>
          </a:prstGeom>
        </p:spPr>
      </p:pic>
      <p:sp>
        <p:nvSpPr>
          <p:cNvPr id="81" name="Rectangle 80"/>
          <p:cNvSpPr/>
          <p:nvPr/>
        </p:nvSpPr>
        <p:spPr>
          <a:xfrm>
            <a:off x="144712" y="5348433"/>
            <a:ext cx="7235730" cy="116636"/>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97"/>
          </a:p>
        </p:txBody>
      </p:sp>
      <p:sp>
        <p:nvSpPr>
          <p:cNvPr id="73" name="ZoneTexte 72"/>
          <p:cNvSpPr txBox="1"/>
          <p:nvPr/>
        </p:nvSpPr>
        <p:spPr>
          <a:xfrm>
            <a:off x="5192958" y="10129638"/>
            <a:ext cx="2362423" cy="270843"/>
          </a:xfrm>
          <a:prstGeom prst="rect">
            <a:avLst/>
          </a:prstGeom>
          <a:solidFill>
            <a:srgbClr val="FFFFFF">
              <a:alpha val="65098"/>
            </a:srgbClr>
          </a:solidFill>
        </p:spPr>
        <p:txBody>
          <a:bodyPr wrap="square" rtlCol="0">
            <a:spAutoFit/>
          </a:bodyPr>
          <a:lstStyle/>
          <a:p>
            <a:r>
              <a:rPr lang="fr-FR" sz="1160" i="1" dirty="0">
                <a:solidFill>
                  <a:schemeClr val="bg1">
                    <a:lumMod val="50000"/>
                  </a:schemeClr>
                </a:solidFill>
              </a:rPr>
              <a:t>Rémi BERTHET, rberthet@acsel-ce.fr</a:t>
            </a:r>
          </a:p>
        </p:txBody>
      </p:sp>
      <p:sp>
        <p:nvSpPr>
          <p:cNvPr id="84" name="Titre 1"/>
          <p:cNvSpPr txBox="1">
            <a:spLocks/>
          </p:cNvSpPr>
          <p:nvPr/>
        </p:nvSpPr>
        <p:spPr>
          <a:xfrm>
            <a:off x="144712" y="5485835"/>
            <a:ext cx="5265215" cy="2398619"/>
          </a:xfrm>
          <a:prstGeom prst="rect">
            <a:avLst/>
          </a:prstGeom>
          <a:solidFill>
            <a:schemeClr val="accent1">
              <a:lumMod val="20000"/>
              <a:lumOff val="80000"/>
              <a:alpha val="60000"/>
            </a:schemeClr>
          </a:solidFill>
          <a:effectLst>
            <a:softEdge rad="12700"/>
          </a:effectLst>
        </p:spPr>
        <p:txBody>
          <a:bodyPr vert="horz" lIns="91440" tIns="45720" rIns="91440" bIns="45720" numCol="1" spcCol="360000" rtlCol="0" anchor="ctr">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just">
              <a:lnSpc>
                <a:spcPct val="100000"/>
              </a:lnSpc>
              <a:spcBef>
                <a:spcPts val="400"/>
              </a:spcBef>
              <a:spcAft>
                <a:spcPts val="400"/>
              </a:spcAft>
            </a:pPr>
            <a:r>
              <a:rPr lang="fr-FR" sz="1150" dirty="0"/>
              <a:t>La croissance de l’herbe est stable par rapport à la semaine dernière en raison des températures basses. La croissance est de 48,5 kg de matière sèche par jour et par hectare  (sem16; du 15 au 21 Avril). 50,4 kg de MS en 2023. La croissance devrait être faible cette semaine (</a:t>
            </a:r>
            <a:r>
              <a:rPr lang="fr-FR" sz="1150" dirty="0" err="1"/>
              <a:t>sem</a:t>
            </a:r>
            <a:r>
              <a:rPr lang="fr-FR" sz="1150" dirty="0"/>
              <a:t> 17) vu les températures annoncées. </a:t>
            </a:r>
          </a:p>
          <a:p>
            <a:pPr algn="just">
              <a:lnSpc>
                <a:spcPct val="100000"/>
              </a:lnSpc>
              <a:spcBef>
                <a:spcPts val="400"/>
              </a:spcBef>
              <a:spcAft>
                <a:spcPts val="400"/>
              </a:spcAft>
            </a:pPr>
            <a:r>
              <a:rPr lang="fr-FR" sz="1150" dirty="0"/>
              <a:t>Une hauteur moyenne de 8,8 cm sur 119 parcelles mesurées semaine 16 contre 12 cm la semaine dernière. Beaucoup de parcelles ont été écartées et fauchées pour ne pas faire de gaspillage.  Adaptez votre ration à l’auge en fonction du stock d’herbe que vous avez dans les parcelles.</a:t>
            </a:r>
            <a:r>
              <a:rPr lang="fr-FR" sz="1150" b="1" dirty="0"/>
              <a:t> Les valeurs nutritives de l’herbe pâturée sont meilleures que la valeur des fourrages distribués. Il est encore nécessaire d’écarter des parcelles dans certaines exploitations </a:t>
            </a:r>
            <a:r>
              <a:rPr lang="fr-FR" sz="1150" dirty="0"/>
              <a:t>afin d’éviter de </a:t>
            </a:r>
            <a:r>
              <a:rPr lang="fr-FR" sz="1150" b="1" dirty="0"/>
              <a:t>se faire dépasser</a:t>
            </a:r>
            <a:r>
              <a:rPr lang="fr-FR" sz="1150" dirty="0"/>
              <a:t> par l’herbe et conserver de bonnes valeurs alimentaires! Profitez des petites fenêtres météo pour organiser vos chantiers de récolte…</a:t>
            </a:r>
            <a:endParaRPr lang="fr-FR" sz="1150" b="1" dirty="0"/>
          </a:p>
        </p:txBody>
      </p:sp>
      <p:sp>
        <p:nvSpPr>
          <p:cNvPr id="91" name="ZoneTexte 90"/>
          <p:cNvSpPr txBox="1"/>
          <p:nvPr/>
        </p:nvSpPr>
        <p:spPr>
          <a:xfrm>
            <a:off x="2488729" y="7949845"/>
            <a:ext cx="1212552" cy="919401"/>
          </a:xfrm>
          <a:prstGeom prst="wedgeRoundRectCallout">
            <a:avLst>
              <a:gd name="adj1" fmla="val 115219"/>
              <a:gd name="adj2" fmla="val 79948"/>
              <a:gd name="adj3" fmla="val 16667"/>
            </a:avLst>
          </a:prstGeom>
          <a:solidFill>
            <a:schemeClr val="accent5"/>
          </a:solidFill>
        </p:spPr>
        <p:txBody>
          <a:bodyPr wrap="square" rtlCol="0" anchor="ctr">
            <a:spAutoFit/>
          </a:bodyPr>
          <a:lstStyle/>
          <a:p>
            <a:pPr algn="ctr"/>
            <a:r>
              <a:rPr lang="fr-FR" sz="1200" dirty="0">
                <a:solidFill>
                  <a:schemeClr val="bg1"/>
                </a:solidFill>
              </a:rPr>
              <a:t>La croissance est de 48,5kg MS/Ha /Jour (</a:t>
            </a:r>
            <a:r>
              <a:rPr lang="fr-FR" sz="1200" dirty="0" err="1">
                <a:solidFill>
                  <a:schemeClr val="bg1"/>
                </a:solidFill>
              </a:rPr>
              <a:t>sem</a:t>
            </a:r>
            <a:r>
              <a:rPr lang="fr-FR" sz="1200" dirty="0">
                <a:solidFill>
                  <a:schemeClr val="bg1"/>
                </a:solidFill>
              </a:rPr>
              <a:t> 16)</a:t>
            </a:r>
            <a:endParaRPr lang="fr-FR" sz="1200" dirty="0"/>
          </a:p>
        </p:txBody>
      </p:sp>
      <p:sp>
        <p:nvSpPr>
          <p:cNvPr id="93" name="Légende encadrée avec une bordure 1 92"/>
          <p:cNvSpPr/>
          <p:nvPr/>
        </p:nvSpPr>
        <p:spPr>
          <a:xfrm flipH="1">
            <a:off x="165124" y="3291290"/>
            <a:ext cx="1442940" cy="493370"/>
          </a:xfrm>
          <a:prstGeom prst="accentBorderCallout1">
            <a:avLst>
              <a:gd name="adj1" fmla="val 18750"/>
              <a:gd name="adj2" fmla="val -8333"/>
              <a:gd name="adj3" fmla="val 148506"/>
              <a:gd name="adj4" fmla="val -85268"/>
            </a:avLst>
          </a:prstGeom>
          <a:solidFill>
            <a:srgbClr val="FFFFFF">
              <a:alpha val="69804"/>
            </a:srgbClr>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err="1">
                <a:solidFill>
                  <a:schemeClr val="tx1"/>
                </a:solidFill>
              </a:rPr>
              <a:t>Chaveyriat</a:t>
            </a:r>
            <a:r>
              <a:rPr lang="fr-FR" sz="1050" b="1" dirty="0">
                <a:solidFill>
                  <a:schemeClr val="tx1"/>
                </a:solidFill>
              </a:rPr>
              <a:t>, </a:t>
            </a:r>
            <a:r>
              <a:rPr lang="fr-FR" sz="1050" dirty="0">
                <a:solidFill>
                  <a:schemeClr val="tx1"/>
                </a:solidFill>
              </a:rPr>
              <a:t>220m</a:t>
            </a:r>
            <a:endParaRPr lang="fr-FR" sz="900" dirty="0">
              <a:solidFill>
                <a:schemeClr val="tx1"/>
              </a:solidFill>
            </a:endParaRPr>
          </a:p>
          <a:p>
            <a:r>
              <a:rPr lang="fr-FR" sz="900" dirty="0">
                <a:solidFill>
                  <a:schemeClr val="tx1"/>
                </a:solidFill>
              </a:rPr>
              <a:t>Hauteur 9cm </a:t>
            </a:r>
          </a:p>
        </p:txBody>
      </p:sp>
      <p:sp>
        <p:nvSpPr>
          <p:cNvPr id="67" name="Légende encadrée avec une bordure 1 66"/>
          <p:cNvSpPr/>
          <p:nvPr/>
        </p:nvSpPr>
        <p:spPr>
          <a:xfrm>
            <a:off x="3987337" y="3156732"/>
            <a:ext cx="1539439" cy="466864"/>
          </a:xfrm>
          <a:prstGeom prst="accentBorderCallout1">
            <a:avLst>
              <a:gd name="adj1" fmla="val 18750"/>
              <a:gd name="adj2" fmla="val -8333"/>
              <a:gd name="adj3" fmla="val 197890"/>
              <a:gd name="adj4" fmla="val -58231"/>
            </a:avLst>
          </a:prstGeom>
          <a:solidFill>
            <a:srgbClr val="FFFFFF">
              <a:alpha val="69804"/>
            </a:srgb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a:solidFill>
                  <a:schemeClr val="tx1"/>
                </a:solidFill>
              </a:rPr>
              <a:t>St Martin du Mt, </a:t>
            </a:r>
            <a:r>
              <a:rPr lang="fr-FR" sz="1050" dirty="0">
                <a:solidFill>
                  <a:schemeClr val="tx1"/>
                </a:solidFill>
              </a:rPr>
              <a:t>380m</a:t>
            </a:r>
          </a:p>
          <a:p>
            <a:r>
              <a:rPr lang="fr-FR" sz="900" dirty="0">
                <a:solidFill>
                  <a:schemeClr val="tx1"/>
                </a:solidFill>
              </a:rPr>
              <a:t>Hauteur 8,5 cm</a:t>
            </a:r>
          </a:p>
        </p:txBody>
      </p:sp>
      <p:sp>
        <p:nvSpPr>
          <p:cNvPr id="62" name="Légende encadrée avec une bordure 1 61"/>
          <p:cNvSpPr/>
          <p:nvPr/>
        </p:nvSpPr>
        <p:spPr>
          <a:xfrm>
            <a:off x="3980076" y="4161702"/>
            <a:ext cx="1539439" cy="436398"/>
          </a:xfrm>
          <a:prstGeom prst="accentBorderCallout1">
            <a:avLst>
              <a:gd name="adj1" fmla="val 18750"/>
              <a:gd name="adj2" fmla="val -8333"/>
              <a:gd name="adj3" fmla="val 34713"/>
              <a:gd name="adj4" fmla="val -44651"/>
            </a:avLst>
          </a:prstGeom>
          <a:solidFill>
            <a:srgbClr val="FFFFFF">
              <a:alpha val="69804"/>
            </a:srgb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err="1">
                <a:solidFill>
                  <a:schemeClr val="tx1"/>
                </a:solidFill>
              </a:rPr>
              <a:t>Evosges</a:t>
            </a:r>
            <a:r>
              <a:rPr lang="fr-FR" sz="1050" b="1" dirty="0">
                <a:solidFill>
                  <a:schemeClr val="tx1"/>
                </a:solidFill>
              </a:rPr>
              <a:t>, </a:t>
            </a:r>
            <a:r>
              <a:rPr lang="fr-FR" sz="1050" dirty="0">
                <a:solidFill>
                  <a:schemeClr val="tx1"/>
                </a:solidFill>
              </a:rPr>
              <a:t>800m</a:t>
            </a:r>
          </a:p>
          <a:p>
            <a:r>
              <a:rPr lang="fr-FR" sz="900" dirty="0">
                <a:solidFill>
                  <a:schemeClr val="tx1"/>
                </a:solidFill>
              </a:rPr>
              <a:t>Hauteur 6,3 cm</a:t>
            </a:r>
          </a:p>
          <a:p>
            <a:r>
              <a:rPr lang="fr-FR" sz="900" dirty="0">
                <a:solidFill>
                  <a:schemeClr val="tx1"/>
                </a:solidFill>
              </a:rPr>
              <a:t>Croissance = 45 kgMS</a:t>
            </a:r>
          </a:p>
        </p:txBody>
      </p:sp>
      <p:sp>
        <p:nvSpPr>
          <p:cNvPr id="71" name="Légende encadrée avec une bordure 1 70"/>
          <p:cNvSpPr/>
          <p:nvPr/>
        </p:nvSpPr>
        <p:spPr>
          <a:xfrm flipH="1">
            <a:off x="154403" y="4157133"/>
            <a:ext cx="1434027" cy="490336"/>
          </a:xfrm>
          <a:prstGeom prst="accentBorderCallout1">
            <a:avLst>
              <a:gd name="adj1" fmla="val 18750"/>
              <a:gd name="adj2" fmla="val -8333"/>
              <a:gd name="adj3" fmla="val -5334"/>
              <a:gd name="adj4" fmla="val -103443"/>
            </a:avLst>
          </a:prstGeom>
          <a:solidFill>
            <a:srgbClr val="FFFFFF">
              <a:alpha val="69804"/>
            </a:srgbClr>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a:solidFill>
                  <a:schemeClr val="tx1"/>
                </a:solidFill>
              </a:rPr>
              <a:t>St Martin Du M, </a:t>
            </a:r>
            <a:r>
              <a:rPr lang="fr-FR" sz="1050" dirty="0">
                <a:solidFill>
                  <a:schemeClr val="tx1"/>
                </a:solidFill>
              </a:rPr>
              <a:t>200m</a:t>
            </a:r>
          </a:p>
          <a:p>
            <a:r>
              <a:rPr lang="fr-FR" sz="900" dirty="0">
                <a:solidFill>
                  <a:schemeClr val="tx1"/>
                </a:solidFill>
              </a:rPr>
              <a:t>8,5 cm en moyenne</a:t>
            </a:r>
          </a:p>
          <a:p>
            <a:r>
              <a:rPr lang="fr-FR" sz="900" dirty="0">
                <a:solidFill>
                  <a:schemeClr val="tx1"/>
                </a:solidFill>
              </a:rPr>
              <a:t>Croissance = 45 kgMS</a:t>
            </a:r>
          </a:p>
        </p:txBody>
      </p:sp>
    </p:spTree>
    <p:extLst>
      <p:ext uri="{BB962C8B-B14F-4D97-AF65-F5344CB8AC3E}">
        <p14:creationId xmlns:p14="http://schemas.microsoft.com/office/powerpoint/2010/main" val="340114912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66671</TotalTime>
  <Words>363</Words>
  <Application>Microsoft Office PowerPoint</Application>
  <PresentationFormat>Personnalisé</PresentationFormat>
  <Paragraphs>60</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On constate encore de l’avance dans les sommes de température, 162 ° C d’avance en moyenne par rapport à l’année passée… La portance des sols est moyenne à bonne dans la plupart des exploitations…</vt:lpstr>
    </vt:vector>
  </TitlesOfParts>
  <Company>ACSEL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Premières vaches sorties,  Intérêt du déprimage ??</dc:title>
  <dc:creator>ACSEL</dc:creator>
  <cp:lastModifiedBy>Cindy Coppens</cp:lastModifiedBy>
  <cp:revision>420</cp:revision>
  <dcterms:created xsi:type="dcterms:W3CDTF">2021-03-02T06:59:03Z</dcterms:created>
  <dcterms:modified xsi:type="dcterms:W3CDTF">2024-04-23T07:26:55Z</dcterms:modified>
</cp:coreProperties>
</file>