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7559675" cy="104394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DEEBF7"/>
    <a:srgbClr val="000000"/>
    <a:srgbClr val="F9CB6F"/>
    <a:srgbClr val="FFFFFF"/>
    <a:srgbClr val="92D05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27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ncent MAMET" userId="8920bbe9-0c62-4ab5-a3ec-5196499f34f0" providerId="ADAL" clId="{37D31652-43C0-4C71-909F-2DA25B7CADDC}"/>
    <pc:docChg chg="undo redo custSel modSld">
      <pc:chgData name="Vincent MAMET" userId="8920bbe9-0c62-4ab5-a3ec-5196499f34f0" providerId="ADAL" clId="{37D31652-43C0-4C71-909F-2DA25B7CADDC}" dt="2023-04-11T20:56:26.004" v="27" actId="20577"/>
      <pc:docMkLst>
        <pc:docMk/>
      </pc:docMkLst>
      <pc:sldChg chg="modSp mod">
        <pc:chgData name="Vincent MAMET" userId="8920bbe9-0c62-4ab5-a3ec-5196499f34f0" providerId="ADAL" clId="{37D31652-43C0-4C71-909F-2DA25B7CADDC}" dt="2023-04-11T20:56:26.004" v="27" actId="20577"/>
        <pc:sldMkLst>
          <pc:docMk/>
          <pc:sldMk cId="2578427136" sldId="259"/>
        </pc:sldMkLst>
        <pc:spChg chg="mod">
          <ac:chgData name="Vincent MAMET" userId="8920bbe9-0c62-4ab5-a3ec-5196499f34f0" providerId="ADAL" clId="{37D31652-43C0-4C71-909F-2DA25B7CADDC}" dt="2023-04-11T20:56:26.004" v="27" actId="20577"/>
          <ac:spMkLst>
            <pc:docMk/>
            <pc:sldMk cId="2578427136" sldId="259"/>
            <ac:spMk id="2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8812CA6-783D-46AA-90A3-54B2650AAABC}" type="datetimeFigureOut">
              <a:rPr lang="fr-FR" smtClean="0"/>
              <a:t>13/04/2023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251727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812CA6-783D-46AA-90A3-54B2650AAABC}" type="datetimeFigureOut">
              <a:rPr lang="fr-FR" smtClean="0"/>
              <a:t>13/04/2023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45496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812CA6-783D-46AA-90A3-54B2650AAABC}" type="datetimeFigureOut">
              <a:rPr lang="fr-FR" smtClean="0"/>
              <a:t>13/04/2023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07996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8812CA6-783D-46AA-90A3-54B2650AAABC}" type="datetimeFigureOut">
              <a:rPr lang="fr-FR" smtClean="0"/>
              <a:t>13/04/2023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291539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8812CA6-783D-46AA-90A3-54B2650AAABC}" type="datetimeFigureOut">
              <a:rPr lang="fr-FR" smtClean="0"/>
              <a:t>13/04/2023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52576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8812CA6-783D-46AA-90A3-54B2650AAABC}" type="datetimeFigureOut">
              <a:rPr lang="fr-FR" smtClean="0"/>
              <a:t>13/04/2023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2967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813281"/>
            <a:ext cx="3198096"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813281"/>
            <a:ext cx="3213847"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8812CA6-783D-46AA-90A3-54B2650AAABC}" type="datetimeFigureOut">
              <a:rPr lang="fr-FR" smtClean="0"/>
              <a:t>13/04/2023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30633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8812CA6-783D-46AA-90A3-54B2650AAABC}" type="datetimeFigureOut">
              <a:rPr lang="fr-FR" smtClean="0"/>
              <a:t>13/04/2023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30979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2CA6-783D-46AA-90A3-54B2650AAABC}" type="datetimeFigureOut">
              <a:rPr lang="fr-FR" smtClean="0"/>
              <a:t>13/04/2023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347027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78812CA6-783D-46AA-90A3-54B2650AAABC}" type="datetimeFigureOut">
              <a:rPr lang="fr-FR" smtClean="0"/>
              <a:t>13/04/2023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326371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78812CA6-783D-46AA-90A3-54B2650AAABC}" type="datetimeFigureOut">
              <a:rPr lang="fr-FR" smtClean="0"/>
              <a:t>13/04/2023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BF28225-54AB-42AC-A94C-82021A605C89}" type="slidenum">
              <a:rPr lang="fr-FR" smtClean="0"/>
              <a:t>‹N°›</a:t>
            </a:fld>
            <a:endParaRPr lang="fr-FR"/>
          </a:p>
        </p:txBody>
      </p:sp>
    </p:spTree>
    <p:extLst>
      <p:ext uri="{BB962C8B-B14F-4D97-AF65-F5344CB8AC3E}">
        <p14:creationId xmlns:p14="http://schemas.microsoft.com/office/powerpoint/2010/main" val="1463787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78812CA6-783D-46AA-90A3-54B2650AAABC}" type="datetimeFigureOut">
              <a:rPr lang="fr-FR" smtClean="0"/>
              <a:t>13/04/2023</a:t>
            </a:fld>
            <a:endParaRPr lang="fr-FR"/>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EBF28225-54AB-42AC-A94C-82021A605C89}" type="slidenum">
              <a:rPr lang="fr-FR" smtClean="0"/>
              <a:t>‹N°›</a:t>
            </a:fld>
            <a:endParaRPr lang="fr-FR"/>
          </a:p>
        </p:txBody>
      </p:sp>
    </p:spTree>
    <p:extLst>
      <p:ext uri="{BB962C8B-B14F-4D97-AF65-F5344CB8AC3E}">
        <p14:creationId xmlns:p14="http://schemas.microsoft.com/office/powerpoint/2010/main" val="152237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e 31"/>
          <p:cNvGrpSpPr/>
          <p:nvPr/>
        </p:nvGrpSpPr>
        <p:grpSpPr>
          <a:xfrm>
            <a:off x="5380675" y="3386487"/>
            <a:ext cx="2021291" cy="2391076"/>
            <a:chOff x="5389446" y="3626655"/>
            <a:chExt cx="2021291" cy="2391076"/>
          </a:xfrm>
        </p:grpSpPr>
        <p:grpSp>
          <p:nvGrpSpPr>
            <p:cNvPr id="21" name="Groupe 20"/>
            <p:cNvGrpSpPr/>
            <p:nvPr/>
          </p:nvGrpSpPr>
          <p:grpSpPr>
            <a:xfrm>
              <a:off x="5389446" y="3626655"/>
              <a:ext cx="1904586" cy="2391076"/>
              <a:chOff x="5529778" y="2293877"/>
              <a:chExt cx="1888357" cy="2601688"/>
            </a:xfrm>
          </p:grpSpPr>
          <p:pic>
            <p:nvPicPr>
              <p:cNvPr id="18" name="Image 17"/>
              <p:cNvPicPr>
                <a:picLocks noChangeAspect="1"/>
              </p:cNvPicPr>
              <p:nvPr/>
            </p:nvPicPr>
            <p:blipFill rotWithShape="1">
              <a:blip r:embed="rId2" cstate="print">
                <a:extLst>
                  <a:ext uri="{28A0092B-C50C-407E-A947-70E740481C1C}">
                    <a14:useLocalDpi xmlns:a14="http://schemas.microsoft.com/office/drawing/2010/main" val="0"/>
                  </a:ext>
                </a:extLst>
              </a:blip>
              <a:srcRect l="15380" t="6755" r="12741" b="315"/>
              <a:stretch/>
            </p:blipFill>
            <p:spPr>
              <a:xfrm>
                <a:off x="5529778" y="2293877"/>
                <a:ext cx="978361" cy="2601688"/>
              </a:xfrm>
              <a:prstGeom prst="rect">
                <a:avLst/>
              </a:prstGeom>
            </p:spPr>
          </p:pic>
          <p:sp>
            <p:nvSpPr>
              <p:cNvPr id="66" name="Titre 1"/>
              <p:cNvSpPr txBox="1">
                <a:spLocks/>
              </p:cNvSpPr>
              <p:nvPr/>
            </p:nvSpPr>
            <p:spPr>
              <a:xfrm>
                <a:off x="6136050" y="2497835"/>
                <a:ext cx="1282085" cy="1764449"/>
              </a:xfrm>
              <a:prstGeom prst="rect">
                <a:avLst/>
              </a:prstGeom>
              <a:solidFill>
                <a:schemeClr val="bg1"/>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just"/>
                <a:endParaRPr lang="fr-FR" sz="1200" i="1" dirty="0"/>
              </a:p>
            </p:txBody>
          </p:sp>
        </p:grpSp>
        <p:grpSp>
          <p:nvGrpSpPr>
            <p:cNvPr id="31" name="Groupe 30"/>
            <p:cNvGrpSpPr/>
            <p:nvPr/>
          </p:nvGrpSpPr>
          <p:grpSpPr>
            <a:xfrm>
              <a:off x="5772647" y="4001268"/>
              <a:ext cx="1638090" cy="1646845"/>
              <a:chOff x="5772647" y="4001268"/>
              <a:chExt cx="1638090" cy="1646845"/>
            </a:xfrm>
          </p:grpSpPr>
          <p:sp>
            <p:nvSpPr>
              <p:cNvPr id="58" name="Titre 1"/>
              <p:cNvSpPr txBox="1">
                <a:spLocks/>
              </p:cNvSpPr>
              <p:nvPr/>
            </p:nvSpPr>
            <p:spPr>
              <a:xfrm>
                <a:off x="6111100" y="5125074"/>
                <a:ext cx="1282085" cy="523039"/>
              </a:xfrm>
              <a:prstGeom prst="rect">
                <a:avLst/>
              </a:prstGeom>
              <a:solidFill>
                <a:srgbClr val="DEEBF7"/>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just"/>
                <a:r>
                  <a:rPr lang="fr-FR" sz="1200" b="1" i="1" dirty="0"/>
                  <a:t>Mise à l’herbe</a:t>
                </a:r>
              </a:p>
              <a:p>
                <a:pPr algn="just"/>
                <a:r>
                  <a:rPr lang="fr-FR" sz="1200" i="1" dirty="0"/>
                  <a:t>250 à 300°C base 1</a:t>
                </a:r>
                <a:r>
                  <a:rPr lang="fr-FR" sz="1200" i="1" baseline="30000" dirty="0"/>
                  <a:t>er</a:t>
                </a:r>
                <a:r>
                  <a:rPr lang="fr-FR" sz="1200" i="1" dirty="0"/>
                  <a:t> février</a:t>
                </a:r>
              </a:p>
            </p:txBody>
          </p:sp>
          <p:sp>
            <p:nvSpPr>
              <p:cNvPr id="16" name="Rectangle 15"/>
              <p:cNvSpPr/>
              <p:nvPr/>
            </p:nvSpPr>
            <p:spPr>
              <a:xfrm>
                <a:off x="5772647" y="4939845"/>
                <a:ext cx="85664" cy="495870"/>
              </a:xfrm>
              <a:prstGeom prst="rect">
                <a:avLst/>
              </a:prstGeom>
              <a:solidFill>
                <a:srgbClr val="C00000"/>
              </a:solidFill>
              <a:ln>
                <a:solidFill>
                  <a:srgbClr val="C00000">
                    <a:alpha val="92157"/>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itre 1"/>
              <p:cNvSpPr txBox="1">
                <a:spLocks/>
              </p:cNvSpPr>
              <p:nvPr/>
            </p:nvSpPr>
            <p:spPr>
              <a:xfrm>
                <a:off x="6128652" y="4563171"/>
                <a:ext cx="1282085" cy="523039"/>
              </a:xfrm>
              <a:prstGeom prst="rect">
                <a:avLst/>
              </a:prstGeom>
              <a:solidFill>
                <a:srgbClr val="DEEBF7"/>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just"/>
                <a:r>
                  <a:rPr lang="fr-FR" sz="1200" b="1" i="1" dirty="0"/>
                  <a:t>Fin du déprimage</a:t>
                </a:r>
              </a:p>
              <a:p>
                <a:pPr algn="just"/>
                <a:r>
                  <a:rPr lang="fr-FR" sz="1200" i="1" dirty="0"/>
                  <a:t>500 à 550°C base 1</a:t>
                </a:r>
                <a:r>
                  <a:rPr lang="fr-FR" sz="1200" i="1" baseline="30000" dirty="0"/>
                  <a:t>er</a:t>
                </a:r>
                <a:r>
                  <a:rPr lang="fr-FR" sz="1200" i="1" dirty="0"/>
                  <a:t> février</a:t>
                </a:r>
              </a:p>
            </p:txBody>
          </p:sp>
          <p:sp>
            <p:nvSpPr>
              <p:cNvPr id="61" name="Titre 1"/>
              <p:cNvSpPr txBox="1">
                <a:spLocks/>
              </p:cNvSpPr>
              <p:nvPr/>
            </p:nvSpPr>
            <p:spPr>
              <a:xfrm>
                <a:off x="6111099" y="4001268"/>
                <a:ext cx="1282085" cy="523039"/>
              </a:xfrm>
              <a:prstGeom prst="rect">
                <a:avLst/>
              </a:prstGeom>
              <a:solidFill>
                <a:srgbClr val="DEEBF7"/>
              </a:solidFill>
              <a:effectLst>
                <a:softEdge rad="12700"/>
              </a:effectLst>
            </p:spPr>
            <p:txBody>
              <a:bodyPr vert="horz" lIns="91440" tIns="45720" rIns="91440" bIns="45720" numCol="1" spcCol="360000" rtlCol="0" anchor="ctr">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just"/>
                <a:r>
                  <a:rPr lang="fr-FR" sz="1200" b="1" i="1" dirty="0"/>
                  <a:t>Fin du 1</a:t>
                </a:r>
                <a:r>
                  <a:rPr lang="fr-FR" sz="1200" b="1" i="1" baseline="30000" dirty="0"/>
                  <a:t>er</a:t>
                </a:r>
                <a:r>
                  <a:rPr lang="fr-FR" sz="1200" b="1" i="1" dirty="0"/>
                  <a:t> tour</a:t>
                </a:r>
              </a:p>
              <a:p>
                <a:pPr algn="just"/>
                <a:r>
                  <a:rPr lang="fr-FR" sz="1200" i="1" dirty="0"/>
                  <a:t>600 à 700°C base 1</a:t>
                </a:r>
                <a:r>
                  <a:rPr lang="fr-FR" sz="1200" i="1" baseline="30000" dirty="0"/>
                  <a:t>er</a:t>
                </a:r>
                <a:r>
                  <a:rPr lang="fr-FR" sz="1200" i="1" dirty="0"/>
                  <a:t> février</a:t>
                </a:r>
              </a:p>
            </p:txBody>
          </p:sp>
        </p:grpSp>
      </p:grpSp>
      <p:grpSp>
        <p:nvGrpSpPr>
          <p:cNvPr id="3" name="Groupe 2"/>
          <p:cNvGrpSpPr/>
          <p:nvPr/>
        </p:nvGrpSpPr>
        <p:grpSpPr>
          <a:xfrm>
            <a:off x="710303" y="6856497"/>
            <a:ext cx="4716082" cy="3210063"/>
            <a:chOff x="560868" y="7082817"/>
            <a:chExt cx="4716082" cy="3210063"/>
          </a:xfrm>
        </p:grpSpPr>
        <p:grpSp>
          <p:nvGrpSpPr>
            <p:cNvPr id="55" name="Groupe 54"/>
            <p:cNvGrpSpPr/>
            <p:nvPr/>
          </p:nvGrpSpPr>
          <p:grpSpPr>
            <a:xfrm>
              <a:off x="560868" y="7082817"/>
              <a:ext cx="4716082" cy="3210063"/>
              <a:chOff x="2610574" y="4311492"/>
              <a:chExt cx="4716082" cy="3210063"/>
            </a:xfrm>
          </p:grpSpPr>
          <p:grpSp>
            <p:nvGrpSpPr>
              <p:cNvPr id="59" name="Groupe 58"/>
              <p:cNvGrpSpPr/>
              <p:nvPr/>
            </p:nvGrpSpPr>
            <p:grpSpPr>
              <a:xfrm>
                <a:off x="2610574" y="4311492"/>
                <a:ext cx="3849463" cy="3210063"/>
                <a:chOff x="3076961" y="4472784"/>
                <a:chExt cx="3849463" cy="3210063"/>
              </a:xfrm>
            </p:grpSpPr>
            <p:grpSp>
              <p:nvGrpSpPr>
                <p:cNvPr id="82" name="Groupe 81"/>
                <p:cNvGrpSpPr/>
                <p:nvPr/>
              </p:nvGrpSpPr>
              <p:grpSpPr>
                <a:xfrm>
                  <a:off x="3076961" y="4472784"/>
                  <a:ext cx="3849463" cy="3210063"/>
                  <a:chOff x="3300045" y="5806000"/>
                  <a:chExt cx="3849463" cy="3210063"/>
                </a:xfrm>
              </p:grpSpPr>
              <p:sp>
                <p:nvSpPr>
                  <p:cNvPr id="87" name="ZoneTexte 86"/>
                  <p:cNvSpPr txBox="1"/>
                  <p:nvPr/>
                </p:nvSpPr>
                <p:spPr>
                  <a:xfrm>
                    <a:off x="3300045" y="5806000"/>
                    <a:ext cx="3849463" cy="323165"/>
                  </a:xfrm>
                  <a:prstGeom prst="rect">
                    <a:avLst/>
                  </a:prstGeom>
                  <a:solidFill>
                    <a:srgbClr val="FFFFFF">
                      <a:alpha val="60000"/>
                    </a:srgbClr>
                  </a:solidFill>
                </p:spPr>
                <p:txBody>
                  <a:bodyPr wrap="square" rtlCol="0">
                    <a:spAutoFit/>
                  </a:bodyPr>
                  <a:lstStyle/>
                  <a:p>
                    <a:pPr algn="ctr"/>
                    <a:r>
                      <a:rPr lang="fr-FR" sz="1500" b="1" dirty="0"/>
                      <a:t>Résultats de croissance des élevages suivis</a:t>
                    </a:r>
                  </a:p>
                </p:txBody>
              </p:sp>
              <p:pic>
                <p:nvPicPr>
                  <p:cNvPr id="88" name="Picture 47" descr="Imag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2085" y="6791288"/>
                    <a:ext cx="2598128" cy="2224775"/>
                  </a:xfrm>
                  <a:prstGeom prst="rect">
                    <a:avLst/>
                  </a:prstGeom>
                  <a:noFill/>
                  <a:ln>
                    <a:noFill/>
                  </a:ln>
                  <a:effectLst>
                    <a:glow rad="177800">
                      <a:schemeClr val="accent6">
                        <a:lumMod val="75000"/>
                        <a:alpha val="5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5" name="Image 84"/>
                <p:cNvPicPr>
                  <a:picLocks noChangeAspect="1"/>
                </p:cNvPicPr>
                <p:nvPr/>
              </p:nvPicPr>
              <p:blipFill>
                <a:blip r:embed="rId4"/>
                <a:stretch>
                  <a:fillRect/>
                </a:stretch>
              </p:blipFill>
              <p:spPr>
                <a:xfrm>
                  <a:off x="4763620" y="6964740"/>
                  <a:ext cx="73158" cy="73158"/>
                </a:xfrm>
                <a:prstGeom prst="rect">
                  <a:avLst/>
                </a:prstGeom>
              </p:spPr>
            </p:pic>
            <p:pic>
              <p:nvPicPr>
                <p:cNvPr id="86" name="Image 85"/>
                <p:cNvPicPr>
                  <a:picLocks noChangeAspect="1"/>
                </p:cNvPicPr>
                <p:nvPr/>
              </p:nvPicPr>
              <p:blipFill>
                <a:blip r:embed="rId4"/>
                <a:stretch>
                  <a:fillRect/>
                </a:stretch>
              </p:blipFill>
              <p:spPr>
                <a:xfrm>
                  <a:off x="4965114" y="6734962"/>
                  <a:ext cx="73158" cy="73158"/>
                </a:xfrm>
                <a:prstGeom prst="rect">
                  <a:avLst/>
                </a:prstGeom>
              </p:spPr>
            </p:pic>
          </p:grpSp>
          <p:pic>
            <p:nvPicPr>
              <p:cNvPr id="63" name="Image 62"/>
              <p:cNvPicPr>
                <a:picLocks noChangeAspect="1"/>
              </p:cNvPicPr>
              <p:nvPr/>
            </p:nvPicPr>
            <p:blipFill>
              <a:blip r:embed="rId4"/>
              <a:stretch>
                <a:fillRect/>
              </a:stretch>
            </p:blipFill>
            <p:spPr>
              <a:xfrm>
                <a:off x="4612360" y="6107715"/>
                <a:ext cx="73158" cy="73158"/>
              </a:xfrm>
              <a:prstGeom prst="rect">
                <a:avLst/>
              </a:prstGeom>
            </p:spPr>
          </p:pic>
          <p:pic>
            <p:nvPicPr>
              <p:cNvPr id="64" name="Image 63"/>
              <p:cNvPicPr>
                <a:picLocks noChangeAspect="1"/>
              </p:cNvPicPr>
              <p:nvPr/>
            </p:nvPicPr>
            <p:blipFill>
              <a:blip r:embed="rId4"/>
              <a:stretch>
                <a:fillRect/>
              </a:stretch>
            </p:blipFill>
            <p:spPr>
              <a:xfrm>
                <a:off x="4082602" y="5794764"/>
                <a:ext cx="73158" cy="73158"/>
              </a:xfrm>
              <a:prstGeom prst="rect">
                <a:avLst/>
              </a:prstGeom>
            </p:spPr>
          </p:pic>
          <p:pic>
            <p:nvPicPr>
              <p:cNvPr id="69" name="Image 68"/>
              <p:cNvPicPr>
                <a:picLocks noChangeAspect="1"/>
              </p:cNvPicPr>
              <p:nvPr/>
            </p:nvPicPr>
            <p:blipFill>
              <a:blip r:embed="rId4"/>
              <a:stretch>
                <a:fillRect/>
              </a:stretch>
            </p:blipFill>
            <p:spPr>
              <a:xfrm>
                <a:off x="4542728" y="6066034"/>
                <a:ext cx="73158" cy="73158"/>
              </a:xfrm>
              <a:prstGeom prst="rect">
                <a:avLst/>
              </a:prstGeom>
            </p:spPr>
          </p:pic>
          <p:pic>
            <p:nvPicPr>
              <p:cNvPr id="70" name="Image 69"/>
              <p:cNvPicPr>
                <a:picLocks noChangeAspect="1"/>
              </p:cNvPicPr>
              <p:nvPr/>
            </p:nvPicPr>
            <p:blipFill>
              <a:blip r:embed="rId4"/>
              <a:stretch>
                <a:fillRect/>
              </a:stretch>
            </p:blipFill>
            <p:spPr>
              <a:xfrm>
                <a:off x="4607980" y="6210204"/>
                <a:ext cx="73158" cy="73158"/>
              </a:xfrm>
              <a:prstGeom prst="rect">
                <a:avLst/>
              </a:prstGeom>
            </p:spPr>
          </p:pic>
          <p:pic>
            <p:nvPicPr>
              <p:cNvPr id="72" name="Image 71"/>
              <p:cNvPicPr>
                <a:picLocks noChangeAspect="1"/>
              </p:cNvPicPr>
              <p:nvPr/>
            </p:nvPicPr>
            <p:blipFill>
              <a:blip r:embed="rId4"/>
              <a:stretch>
                <a:fillRect/>
              </a:stretch>
            </p:blipFill>
            <p:spPr>
              <a:xfrm>
                <a:off x="4677981" y="5944644"/>
                <a:ext cx="73158" cy="73158"/>
              </a:xfrm>
              <a:prstGeom prst="rect">
                <a:avLst/>
              </a:prstGeom>
            </p:spPr>
          </p:pic>
          <p:pic>
            <p:nvPicPr>
              <p:cNvPr id="74" name="Image 73"/>
              <p:cNvPicPr>
                <a:picLocks noChangeAspect="1"/>
              </p:cNvPicPr>
              <p:nvPr/>
            </p:nvPicPr>
            <p:blipFill>
              <a:blip r:embed="rId4"/>
              <a:stretch>
                <a:fillRect/>
              </a:stretch>
            </p:blipFill>
            <p:spPr>
              <a:xfrm>
                <a:off x="4612360" y="5951024"/>
                <a:ext cx="73158" cy="73158"/>
              </a:xfrm>
              <a:prstGeom prst="rect">
                <a:avLst/>
              </a:prstGeom>
            </p:spPr>
          </p:pic>
          <p:pic>
            <p:nvPicPr>
              <p:cNvPr id="75" name="Image 74"/>
              <p:cNvPicPr>
                <a:picLocks noChangeAspect="1"/>
              </p:cNvPicPr>
              <p:nvPr/>
            </p:nvPicPr>
            <p:blipFill>
              <a:blip r:embed="rId4"/>
              <a:stretch>
                <a:fillRect/>
              </a:stretch>
            </p:blipFill>
            <p:spPr>
              <a:xfrm>
                <a:off x="4364156" y="6047716"/>
                <a:ext cx="73158" cy="73158"/>
              </a:xfrm>
              <a:prstGeom prst="rect">
                <a:avLst/>
              </a:prstGeom>
            </p:spPr>
          </p:pic>
          <p:pic>
            <p:nvPicPr>
              <p:cNvPr id="76" name="Image 75"/>
              <p:cNvPicPr>
                <a:picLocks noChangeAspect="1"/>
              </p:cNvPicPr>
              <p:nvPr/>
            </p:nvPicPr>
            <p:blipFill>
              <a:blip r:embed="rId4"/>
              <a:stretch>
                <a:fillRect/>
              </a:stretch>
            </p:blipFill>
            <p:spPr>
              <a:xfrm>
                <a:off x="4312158" y="6096993"/>
                <a:ext cx="73158" cy="73158"/>
              </a:xfrm>
              <a:prstGeom prst="rect">
                <a:avLst/>
              </a:prstGeom>
            </p:spPr>
          </p:pic>
          <p:pic>
            <p:nvPicPr>
              <p:cNvPr id="77" name="Image 76"/>
              <p:cNvPicPr>
                <a:picLocks noChangeAspect="1"/>
              </p:cNvPicPr>
              <p:nvPr/>
            </p:nvPicPr>
            <p:blipFill>
              <a:blip r:embed="rId4"/>
              <a:stretch>
                <a:fillRect/>
              </a:stretch>
            </p:blipFill>
            <p:spPr>
              <a:xfrm>
                <a:off x="4409153" y="6155225"/>
                <a:ext cx="73158" cy="73158"/>
              </a:xfrm>
              <a:prstGeom prst="rect">
                <a:avLst/>
              </a:prstGeom>
            </p:spPr>
          </p:pic>
          <p:pic>
            <p:nvPicPr>
              <p:cNvPr id="78" name="Image 77"/>
              <p:cNvPicPr>
                <a:picLocks noChangeAspect="1"/>
              </p:cNvPicPr>
              <p:nvPr/>
            </p:nvPicPr>
            <p:blipFill>
              <a:blip r:embed="rId4"/>
              <a:stretch>
                <a:fillRect/>
              </a:stretch>
            </p:blipFill>
            <p:spPr>
              <a:xfrm>
                <a:off x="4220282" y="5991709"/>
                <a:ext cx="73158" cy="73158"/>
              </a:xfrm>
              <a:prstGeom prst="rect">
                <a:avLst/>
              </a:prstGeom>
            </p:spPr>
          </p:pic>
          <p:sp>
            <p:nvSpPr>
              <p:cNvPr id="79" name="Légende encadrée avec une bordure 1 78"/>
              <p:cNvSpPr/>
              <p:nvPr/>
            </p:nvSpPr>
            <p:spPr>
              <a:xfrm>
                <a:off x="5774205" y="6519730"/>
                <a:ext cx="1546454" cy="806275"/>
              </a:xfrm>
              <a:prstGeom prst="accentBorderCallout1">
                <a:avLst>
                  <a:gd name="adj1" fmla="val 18750"/>
                  <a:gd name="adj2" fmla="val -8333"/>
                  <a:gd name="adj3" fmla="val -48217"/>
                  <a:gd name="adj4" fmla="val -75261"/>
                </a:avLst>
              </a:prstGeom>
              <a:solidFill>
                <a:srgbClr val="FFFFFF">
                  <a:alpha val="69804"/>
                </a:srgb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err="1">
                    <a:solidFill>
                      <a:schemeClr val="tx1"/>
                    </a:solidFill>
                  </a:rPr>
                  <a:t>Frontenaud</a:t>
                </a:r>
                <a:r>
                  <a:rPr lang="fr-FR" sz="1050" b="1" dirty="0">
                    <a:solidFill>
                      <a:schemeClr val="tx1"/>
                    </a:solidFill>
                  </a:rPr>
                  <a:t>   ,</a:t>
                </a:r>
                <a:r>
                  <a:rPr lang="fr-FR" sz="1050" dirty="0">
                    <a:solidFill>
                      <a:schemeClr val="tx1"/>
                    </a:solidFill>
                  </a:rPr>
                  <a:t> 200m</a:t>
                </a:r>
              </a:p>
              <a:p>
                <a:r>
                  <a:rPr lang="fr-FR" sz="900" dirty="0">
                    <a:solidFill>
                      <a:schemeClr val="tx1"/>
                    </a:solidFill>
                  </a:rPr>
                  <a:t>27,4 L/VL               </a:t>
                </a:r>
                <a:r>
                  <a:rPr lang="fr-FR" sz="900" b="1" dirty="0">
                    <a:ln>
                      <a:solidFill>
                        <a:schemeClr val="accent1"/>
                      </a:solidFill>
                    </a:ln>
                    <a:solidFill>
                      <a:schemeClr val="accent5"/>
                    </a:solidFill>
                  </a:rPr>
                  <a:t>5,6 kg MS</a:t>
                </a:r>
                <a:endParaRPr lang="fr-FR" sz="900" dirty="0">
                  <a:solidFill>
                    <a:schemeClr val="tx1"/>
                  </a:solidFill>
                </a:endParaRPr>
              </a:p>
              <a:p>
                <a:r>
                  <a:rPr lang="fr-FR" sz="900" dirty="0">
                    <a:solidFill>
                      <a:schemeClr val="tx1"/>
                    </a:solidFill>
                  </a:rPr>
                  <a:t>127g de concentrés/kg</a:t>
                </a:r>
              </a:p>
              <a:p>
                <a:r>
                  <a:rPr lang="fr-FR" sz="900" b="1" dirty="0">
                    <a:solidFill>
                      <a:srgbClr val="00B050"/>
                    </a:solidFill>
                  </a:rPr>
                  <a:t>Cout de ration </a:t>
                </a:r>
                <a:r>
                  <a:rPr lang="fr-FR" sz="1000" b="1" dirty="0">
                    <a:solidFill>
                      <a:srgbClr val="00B050"/>
                    </a:solidFill>
                  </a:rPr>
                  <a:t>106€/1000L</a:t>
                </a:r>
              </a:p>
              <a:p>
                <a:r>
                  <a:rPr lang="fr-FR" sz="900" dirty="0">
                    <a:solidFill>
                      <a:schemeClr val="tx1"/>
                    </a:solidFill>
                  </a:rPr>
                  <a:t>Cr↗ = 49,4 </a:t>
                </a:r>
                <a:r>
                  <a:rPr lang="fr-FR" sz="900" dirty="0" err="1">
                    <a:solidFill>
                      <a:schemeClr val="tx1"/>
                    </a:solidFill>
                  </a:rPr>
                  <a:t>kgMS</a:t>
                </a:r>
                <a:endParaRPr lang="fr-FR" sz="900" dirty="0">
                  <a:solidFill>
                    <a:schemeClr val="tx1"/>
                  </a:solidFill>
                </a:endParaRPr>
              </a:p>
            </p:txBody>
          </p:sp>
          <p:sp>
            <p:nvSpPr>
              <p:cNvPr id="80" name="Légende encadrée avec une bordure 1 79"/>
              <p:cNvSpPr/>
              <p:nvPr/>
            </p:nvSpPr>
            <p:spPr>
              <a:xfrm>
                <a:off x="5789587" y="4692255"/>
                <a:ext cx="1537069" cy="695365"/>
              </a:xfrm>
              <a:prstGeom prst="accentBorderCallout1">
                <a:avLst>
                  <a:gd name="adj1" fmla="val 18750"/>
                  <a:gd name="adj2" fmla="val -8333"/>
                  <a:gd name="adj3" fmla="val 180927"/>
                  <a:gd name="adj4" fmla="val -73783"/>
                </a:avLst>
              </a:prstGeom>
              <a:solidFill>
                <a:srgbClr val="FFFFFF">
                  <a:alpha val="69804"/>
                </a:srgb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err="1">
                    <a:solidFill>
                      <a:schemeClr val="tx1"/>
                    </a:solidFill>
                  </a:rPr>
                  <a:t>Saillenard</a:t>
                </a:r>
                <a:r>
                  <a:rPr lang="fr-FR" sz="1050" b="1" dirty="0">
                    <a:solidFill>
                      <a:schemeClr val="tx1"/>
                    </a:solidFill>
                  </a:rPr>
                  <a:t>, </a:t>
                </a:r>
                <a:r>
                  <a:rPr lang="fr-FR" sz="1050" dirty="0">
                    <a:solidFill>
                      <a:schemeClr val="tx1"/>
                    </a:solidFill>
                  </a:rPr>
                  <a:t>220m</a:t>
                </a:r>
              </a:p>
              <a:p>
                <a:r>
                  <a:rPr lang="fr-FR" sz="900" dirty="0">
                    <a:solidFill>
                      <a:schemeClr val="tx1"/>
                    </a:solidFill>
                  </a:rPr>
                  <a:t>22L/VL </a:t>
                </a:r>
                <a:r>
                  <a:rPr lang="fr-FR" sz="1050" dirty="0">
                    <a:solidFill>
                      <a:schemeClr val="tx1"/>
                    </a:solidFill>
                  </a:rPr>
                  <a:t>                </a:t>
                </a:r>
                <a:r>
                  <a:rPr lang="fr-FR" sz="1000" b="1" dirty="0">
                    <a:ln>
                      <a:solidFill>
                        <a:schemeClr val="accent1"/>
                      </a:solidFill>
                    </a:ln>
                    <a:solidFill>
                      <a:schemeClr val="accent5"/>
                    </a:solidFill>
                  </a:rPr>
                  <a:t>10 kg MS</a:t>
                </a:r>
                <a:endParaRPr lang="fr-FR" sz="1050" b="1" dirty="0">
                  <a:ln>
                    <a:solidFill>
                      <a:schemeClr val="accent1"/>
                    </a:solidFill>
                  </a:ln>
                  <a:solidFill>
                    <a:schemeClr val="accent5"/>
                  </a:solidFill>
                </a:endParaRPr>
              </a:p>
              <a:p>
                <a:r>
                  <a:rPr lang="fr-FR" sz="900" dirty="0">
                    <a:solidFill>
                      <a:schemeClr val="tx1"/>
                    </a:solidFill>
                  </a:rPr>
                  <a:t>225 gr de concentrés/kg</a:t>
                </a:r>
              </a:p>
              <a:p>
                <a:r>
                  <a:rPr lang="fr-FR" sz="900" b="1" dirty="0">
                    <a:solidFill>
                      <a:srgbClr val="00B050"/>
                    </a:solidFill>
                  </a:rPr>
                  <a:t>Cout de ration </a:t>
                </a:r>
                <a:r>
                  <a:rPr lang="fr-FR" sz="1000" b="1" dirty="0">
                    <a:solidFill>
                      <a:srgbClr val="00B050"/>
                    </a:solidFill>
                  </a:rPr>
                  <a:t>141€/1000L</a:t>
                </a:r>
              </a:p>
            </p:txBody>
          </p:sp>
        </p:grpSp>
        <p:pic>
          <p:nvPicPr>
            <p:cNvPr id="123" name="Image 122"/>
            <p:cNvPicPr>
              <a:picLocks noChangeAspect="1"/>
            </p:cNvPicPr>
            <p:nvPr/>
          </p:nvPicPr>
          <p:blipFill>
            <a:blip r:embed="rId4"/>
            <a:stretch>
              <a:fillRect/>
            </a:stretch>
          </p:blipFill>
          <p:spPr>
            <a:xfrm>
              <a:off x="2460789" y="8722520"/>
              <a:ext cx="73158" cy="73158"/>
            </a:xfrm>
            <a:prstGeom prst="rect">
              <a:avLst/>
            </a:prstGeom>
          </p:spPr>
        </p:pic>
        <p:pic>
          <p:nvPicPr>
            <p:cNvPr id="124" name="Image 123"/>
            <p:cNvPicPr>
              <a:picLocks noChangeAspect="1"/>
            </p:cNvPicPr>
            <p:nvPr/>
          </p:nvPicPr>
          <p:blipFill>
            <a:blip r:embed="rId4"/>
            <a:stretch>
              <a:fillRect/>
            </a:stretch>
          </p:blipFill>
          <p:spPr>
            <a:xfrm>
              <a:off x="2552807" y="9402924"/>
              <a:ext cx="73158" cy="73158"/>
            </a:xfrm>
            <a:prstGeom prst="rect">
              <a:avLst/>
            </a:prstGeom>
          </p:spPr>
        </p:pic>
      </p:grpSp>
      <p:sp>
        <p:nvSpPr>
          <p:cNvPr id="89" name="Rectangle 88"/>
          <p:cNvSpPr/>
          <p:nvPr/>
        </p:nvSpPr>
        <p:spPr>
          <a:xfrm>
            <a:off x="166820" y="6795400"/>
            <a:ext cx="7243917" cy="975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97"/>
          </a:p>
        </p:txBody>
      </p:sp>
      <p:pic>
        <p:nvPicPr>
          <p:cNvPr id="26" name="Image 25"/>
          <p:cNvPicPr>
            <a:picLocks noChangeAspect="1"/>
          </p:cNvPicPr>
          <p:nvPr/>
        </p:nvPicPr>
        <p:blipFill rotWithShape="1">
          <a:blip r:embed="rId5">
            <a:duotone>
              <a:schemeClr val="accent6">
                <a:shade val="45000"/>
                <a:satMod val="135000"/>
              </a:schemeClr>
              <a:prstClr val="white"/>
            </a:duotone>
            <a:extLst>
              <a:ext uri="{28A0092B-C50C-407E-A947-70E740481C1C}">
                <a14:useLocalDpi xmlns:a14="http://schemas.microsoft.com/office/drawing/2010/main" val="0"/>
              </a:ext>
            </a:extLst>
          </a:blip>
          <a:srcRect r="42926" b="16612"/>
          <a:stretch/>
        </p:blipFill>
        <p:spPr>
          <a:xfrm>
            <a:off x="5942126" y="8988618"/>
            <a:ext cx="1620035" cy="1469407"/>
          </a:xfrm>
          <a:prstGeom prst="rect">
            <a:avLst/>
          </a:prstGeom>
        </p:spPr>
      </p:pic>
      <p:sp>
        <p:nvSpPr>
          <p:cNvPr id="10" name="Rectangle 9"/>
          <p:cNvSpPr/>
          <p:nvPr/>
        </p:nvSpPr>
        <p:spPr>
          <a:xfrm>
            <a:off x="166199" y="130324"/>
            <a:ext cx="7227277" cy="1622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97"/>
          </a:p>
        </p:txBody>
      </p:sp>
      <p:sp>
        <p:nvSpPr>
          <p:cNvPr id="2" name="Titre 1"/>
          <p:cNvSpPr>
            <a:spLocks noGrp="1"/>
          </p:cNvSpPr>
          <p:nvPr>
            <p:ph type="ctrTitle"/>
          </p:nvPr>
        </p:nvSpPr>
        <p:spPr>
          <a:xfrm>
            <a:off x="172226" y="2174052"/>
            <a:ext cx="7238511" cy="906156"/>
          </a:xfrm>
          <a:solidFill>
            <a:schemeClr val="accent1">
              <a:lumMod val="20000"/>
              <a:lumOff val="80000"/>
              <a:alpha val="60000"/>
            </a:schemeClr>
          </a:solidFill>
          <a:effectLst>
            <a:softEdge rad="12700"/>
          </a:effectLst>
        </p:spPr>
        <p:txBody>
          <a:bodyPr numCol="1" spcCol="360000" anchor="ctr">
            <a:noAutofit/>
          </a:bodyPr>
          <a:lstStyle/>
          <a:p>
            <a:pPr>
              <a:lnSpc>
                <a:spcPct val="100000"/>
              </a:lnSpc>
              <a:spcBef>
                <a:spcPts val="400"/>
              </a:spcBef>
              <a:spcAft>
                <a:spcPts val="400"/>
              </a:spcAft>
            </a:pPr>
            <a:r>
              <a:rPr lang="fr-FR" sz="1300" b="1" dirty="0"/>
              <a:t>Le vent et le froid ont limité la croissance de l’herbe  début avril. De plus, les gelées matinales ont pénalisé la qualité de l’herbe. La croissance pour cette semaine a été de 37,6 kg de MS/ha/jour (</a:t>
            </a:r>
            <a:r>
              <a:rPr lang="fr-FR" sz="1300" b="1" dirty="0" err="1"/>
              <a:t>sem</a:t>
            </a:r>
            <a:r>
              <a:rPr lang="fr-FR" sz="1300" b="1" dirty="0"/>
              <a:t> 14), 41,4 kg MS en plaine et 28,2 kg MS en montagne. Cette croissance est correcte pour début avril (26 kg MS en 2022 et 42,8 kg MS en 2021). </a:t>
            </a:r>
            <a:br>
              <a:rPr lang="fr-FR" sz="1300" b="1" dirty="0"/>
            </a:br>
            <a:r>
              <a:rPr lang="fr-FR" sz="1300" b="1" dirty="0"/>
              <a:t>Avec 37 kg de croissance, on peut nourrir un peu plus de 2 vaches par ha en 100% pâture. </a:t>
            </a:r>
            <a:endParaRPr lang="fr-FR" sz="1300" dirty="0"/>
          </a:p>
        </p:txBody>
      </p:sp>
      <p:pic>
        <p:nvPicPr>
          <p:cNvPr id="7" name="Imag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4363" y="114846"/>
            <a:ext cx="1254731" cy="1254731"/>
          </a:xfrm>
          <a:prstGeom prst="rect">
            <a:avLst/>
          </a:prstGeom>
        </p:spPr>
      </p:pic>
      <p:sp>
        <p:nvSpPr>
          <p:cNvPr id="11" name="ZoneTexte 10"/>
          <p:cNvSpPr txBox="1"/>
          <p:nvPr/>
        </p:nvSpPr>
        <p:spPr>
          <a:xfrm>
            <a:off x="2647853" y="172102"/>
            <a:ext cx="3753112" cy="681134"/>
          </a:xfrm>
          <a:prstGeom prst="rect">
            <a:avLst/>
          </a:prstGeom>
          <a:noFill/>
        </p:spPr>
        <p:txBody>
          <a:bodyPr wrap="square" rtlCol="0">
            <a:prstTxWarp prst="textPlain">
              <a:avLst/>
            </a:prstTxWarp>
            <a:spAutoFit/>
          </a:bodyPr>
          <a:lstStyle/>
          <a:p>
            <a:pPr algn="ctr"/>
            <a:r>
              <a:rPr lang="fr-FR" sz="3793" b="1" dirty="0">
                <a:ln w="12700" cmpd="sng">
                  <a:solidFill>
                    <a:schemeClr val="tx1"/>
                  </a:solidFill>
                  <a:prstDash val="solid"/>
                </a:ln>
              </a:rPr>
              <a:t>PATU’RA</a:t>
            </a:r>
            <a:endParaRPr lang="fr-FR" sz="3793" b="1" spc="53" dirty="0">
              <a:ln w="12700" cmpd="sng">
                <a:solidFill>
                  <a:schemeClr val="tx1"/>
                </a:solidFill>
                <a:prstDash val="solid"/>
              </a:ln>
              <a:effectLst>
                <a:glow rad="38100">
                  <a:schemeClr val="accent1">
                    <a:alpha val="40000"/>
                  </a:schemeClr>
                </a:glow>
              </a:effectLst>
            </a:endParaRPr>
          </a:p>
        </p:txBody>
      </p:sp>
      <p:sp>
        <p:nvSpPr>
          <p:cNvPr id="8" name="ZoneTexte 7"/>
          <p:cNvSpPr txBox="1"/>
          <p:nvPr/>
        </p:nvSpPr>
        <p:spPr>
          <a:xfrm>
            <a:off x="1589093" y="875601"/>
            <a:ext cx="5704939" cy="887166"/>
          </a:xfrm>
          <a:prstGeom prst="rect">
            <a:avLst/>
          </a:prstGeom>
          <a:noFill/>
        </p:spPr>
        <p:txBody>
          <a:bodyPr wrap="square" rtlCol="0">
            <a:spAutoFit/>
          </a:bodyPr>
          <a:lstStyle/>
          <a:p>
            <a:pPr algn="ctr"/>
            <a:r>
              <a:rPr lang="fr-FR" sz="1897" b="1" dirty="0"/>
              <a:t>Avril 2023 – Bulletin n° 3</a:t>
            </a:r>
          </a:p>
          <a:p>
            <a:pPr algn="ctr"/>
            <a:endParaRPr lang="fr-FR" sz="843" b="1" dirty="0"/>
          </a:p>
          <a:p>
            <a:pPr algn="ctr"/>
            <a:endParaRPr lang="fr-FR" sz="317" b="1" dirty="0">
              <a:solidFill>
                <a:schemeClr val="accent6">
                  <a:lumMod val="50000"/>
                </a:schemeClr>
              </a:solidFill>
            </a:endParaRPr>
          </a:p>
          <a:p>
            <a:pPr algn="ctr"/>
            <a:endParaRPr lang="fr-FR" sz="2108" b="1" dirty="0"/>
          </a:p>
        </p:txBody>
      </p:sp>
      <p:pic>
        <p:nvPicPr>
          <p:cNvPr id="45" name="Image 4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1218" y="1137002"/>
            <a:ext cx="1396039" cy="760425"/>
          </a:xfrm>
          <a:prstGeom prst="rect">
            <a:avLst/>
          </a:prstGeom>
        </p:spPr>
      </p:pic>
      <p:sp>
        <p:nvSpPr>
          <p:cNvPr id="56" name="Rectangle 55"/>
          <p:cNvSpPr/>
          <p:nvPr/>
        </p:nvSpPr>
        <p:spPr>
          <a:xfrm>
            <a:off x="166199" y="1809843"/>
            <a:ext cx="7235730" cy="28527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97"/>
          </a:p>
        </p:txBody>
      </p:sp>
      <p:sp>
        <p:nvSpPr>
          <p:cNvPr id="57" name="ZoneTexte 56"/>
          <p:cNvSpPr txBox="1"/>
          <p:nvPr/>
        </p:nvSpPr>
        <p:spPr>
          <a:xfrm>
            <a:off x="195774" y="1795427"/>
            <a:ext cx="5240656" cy="351956"/>
          </a:xfrm>
          <a:prstGeom prst="rect">
            <a:avLst/>
          </a:prstGeom>
          <a:noFill/>
        </p:spPr>
        <p:txBody>
          <a:bodyPr wrap="square" rtlCol="0">
            <a:spAutoFit/>
          </a:bodyPr>
          <a:lstStyle/>
          <a:p>
            <a:r>
              <a:rPr lang="fr-FR" sz="1687" b="1" dirty="0"/>
              <a:t>Les premières mesures de croissance …</a:t>
            </a:r>
            <a:endParaRPr lang="fr-FR" sz="1897" b="1" dirty="0"/>
          </a:p>
        </p:txBody>
      </p:sp>
      <p:sp>
        <p:nvSpPr>
          <p:cNvPr id="52" name="Rectangle 51"/>
          <p:cNvSpPr/>
          <p:nvPr/>
        </p:nvSpPr>
        <p:spPr>
          <a:xfrm>
            <a:off x="172226" y="3137806"/>
            <a:ext cx="7243917" cy="975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97"/>
          </a:p>
        </p:txBody>
      </p:sp>
      <p:graphicFrame>
        <p:nvGraphicFramePr>
          <p:cNvPr id="24" name="Tableau 23"/>
          <p:cNvGraphicFramePr>
            <a:graphicFrameLocks noGrp="1"/>
          </p:cNvGraphicFramePr>
          <p:nvPr>
            <p:extLst>
              <p:ext uri="{D42A27DB-BD31-4B8C-83A1-F6EECF244321}">
                <p14:modId xmlns:p14="http://schemas.microsoft.com/office/powerpoint/2010/main" val="4263734197"/>
              </p:ext>
            </p:extLst>
          </p:nvPr>
        </p:nvGraphicFramePr>
        <p:xfrm>
          <a:off x="5526150" y="6311355"/>
          <a:ext cx="1937294" cy="3229457"/>
        </p:xfrm>
        <a:graphic>
          <a:graphicData uri="http://schemas.openxmlformats.org/drawingml/2006/table">
            <a:tbl>
              <a:tblPr firstRow="1" bandRow="1">
                <a:tableStyleId>{5C22544A-7EE6-4342-B048-85BDC9FD1C3A}</a:tableStyleId>
              </a:tblPr>
              <a:tblGrid>
                <a:gridCol w="968647">
                  <a:extLst>
                    <a:ext uri="{9D8B030D-6E8A-4147-A177-3AD203B41FA5}">
                      <a16:colId xmlns:a16="http://schemas.microsoft.com/office/drawing/2014/main" xmlns="" val="1562057552"/>
                    </a:ext>
                  </a:extLst>
                </a:gridCol>
                <a:gridCol w="968647">
                  <a:extLst>
                    <a:ext uri="{9D8B030D-6E8A-4147-A177-3AD203B41FA5}">
                      <a16:colId xmlns:a16="http://schemas.microsoft.com/office/drawing/2014/main" xmlns="" val="2021370041"/>
                    </a:ext>
                  </a:extLst>
                </a:gridCol>
              </a:tblGrid>
              <a:tr h="538272">
                <a:tc gridSpan="2">
                  <a:txBody>
                    <a:bodyPr/>
                    <a:lstStyle/>
                    <a:p>
                      <a:pPr algn="ctr"/>
                      <a:r>
                        <a:rPr lang="fr-FR" sz="1400" b="1" kern="1200" dirty="0">
                          <a:solidFill>
                            <a:schemeClr val="lt1"/>
                          </a:solidFill>
                          <a:latin typeface="+mn-lt"/>
                          <a:ea typeface="+mn-ea"/>
                          <a:cs typeface="+mn-cs"/>
                        </a:rPr>
                        <a:t>Sommes</a:t>
                      </a:r>
                      <a:r>
                        <a:rPr lang="fr-FR" sz="1400" b="1" kern="1200" baseline="0" dirty="0">
                          <a:solidFill>
                            <a:schemeClr val="lt1"/>
                          </a:solidFill>
                          <a:latin typeface="+mn-lt"/>
                          <a:ea typeface="+mn-ea"/>
                          <a:cs typeface="+mn-cs"/>
                        </a:rPr>
                        <a:t> de températures au 06/4</a:t>
                      </a:r>
                      <a:endParaRPr lang="fr-FR" sz="1400" b="1" kern="1200" dirty="0">
                        <a:solidFill>
                          <a:schemeClr val="lt1"/>
                        </a:solidFill>
                        <a:latin typeface="+mn-lt"/>
                        <a:ea typeface="+mn-ea"/>
                        <a:cs typeface="+mn-cs"/>
                      </a:endParaRPr>
                    </a:p>
                  </a:txBody>
                  <a:tcPr anchor="ctr"/>
                </a:tc>
                <a:tc hMerge="1">
                  <a:txBody>
                    <a:bodyPr/>
                    <a:lstStyle/>
                    <a:p>
                      <a:pPr algn="ctr" fontAlgn="b"/>
                      <a:endParaRPr lang="fr-FR" sz="1488" b="1" kern="1200" dirty="0">
                        <a:solidFill>
                          <a:schemeClr val="lt1"/>
                        </a:solidFill>
                        <a:latin typeface="+mn-lt"/>
                        <a:ea typeface="+mn-ea"/>
                        <a:cs typeface="+mn-cs"/>
                      </a:endParaRPr>
                    </a:p>
                  </a:txBody>
                  <a:tcPr marL="9525" marR="9525" marT="9525" marB="0" anchor="ctr"/>
                </a:tc>
                <a:extLst>
                  <a:ext uri="{0D108BD9-81ED-4DB2-BD59-A6C34878D82A}">
                    <a16:rowId xmlns:a16="http://schemas.microsoft.com/office/drawing/2014/main" xmlns="" val="3714897867"/>
                  </a:ext>
                </a:extLst>
              </a:tr>
              <a:tr h="306970">
                <a:tc>
                  <a:txBody>
                    <a:bodyPr/>
                    <a:lstStyle/>
                    <a:p>
                      <a:pPr marL="0" algn="ctr" defTabSz="755934" rtl="0" eaLnBrk="1" fontAlgn="b" latinLnBrk="0" hangingPunct="1"/>
                      <a:r>
                        <a:rPr lang="fr-FR" sz="1200" b="1" kern="1200" dirty="0">
                          <a:solidFill>
                            <a:schemeClr val="lt1"/>
                          </a:solidFill>
                          <a:latin typeface="+mn-lt"/>
                          <a:ea typeface="+mn-ea"/>
                          <a:cs typeface="+mn-cs"/>
                        </a:rPr>
                        <a:t>Stations</a:t>
                      </a:r>
                    </a:p>
                  </a:txBody>
                  <a:tcPr anchor="ctr">
                    <a:solidFill>
                      <a:schemeClr val="accent1"/>
                    </a:solidFill>
                  </a:tcPr>
                </a:tc>
                <a:tc>
                  <a:txBody>
                    <a:bodyPr/>
                    <a:lstStyle/>
                    <a:p>
                      <a:pPr marL="0" algn="ctr" defTabSz="755934" rtl="0" eaLnBrk="1" fontAlgn="b" latinLnBrk="0" hangingPunct="1"/>
                      <a:r>
                        <a:rPr lang="fr-FR" sz="1200" b="1" kern="1200" dirty="0">
                          <a:solidFill>
                            <a:schemeClr val="lt1"/>
                          </a:solidFill>
                          <a:latin typeface="+mn-lt"/>
                          <a:ea typeface="+mn-ea"/>
                          <a:cs typeface="+mn-cs"/>
                        </a:rPr>
                        <a:t>base 1</a:t>
                      </a:r>
                      <a:r>
                        <a:rPr lang="fr-FR" sz="1200" b="1" kern="1200" baseline="30000" dirty="0">
                          <a:solidFill>
                            <a:schemeClr val="lt1"/>
                          </a:solidFill>
                          <a:latin typeface="+mn-lt"/>
                          <a:ea typeface="+mn-ea"/>
                          <a:cs typeface="+mn-cs"/>
                        </a:rPr>
                        <a:t>er</a:t>
                      </a:r>
                      <a:r>
                        <a:rPr lang="fr-FR" sz="1200" b="1" kern="1200" baseline="0" dirty="0">
                          <a:solidFill>
                            <a:schemeClr val="lt1"/>
                          </a:solidFill>
                          <a:latin typeface="+mn-lt"/>
                          <a:ea typeface="+mn-ea"/>
                          <a:cs typeface="+mn-cs"/>
                        </a:rPr>
                        <a:t> février</a:t>
                      </a:r>
                      <a:endParaRPr lang="fr-FR" sz="1200" b="1" kern="1200" dirty="0">
                        <a:solidFill>
                          <a:schemeClr val="lt1"/>
                        </a:solidFill>
                        <a:latin typeface="+mn-lt"/>
                        <a:ea typeface="+mn-ea"/>
                        <a:cs typeface="+mn-cs"/>
                      </a:endParaRPr>
                    </a:p>
                  </a:txBody>
                  <a:tcPr marL="9525" marR="9525" marT="9525" marB="0" anchor="ctr">
                    <a:solidFill>
                      <a:schemeClr val="accent1"/>
                    </a:solidFill>
                  </a:tcPr>
                </a:tc>
                <a:extLst>
                  <a:ext uri="{0D108BD9-81ED-4DB2-BD59-A6C34878D82A}">
                    <a16:rowId xmlns:a16="http://schemas.microsoft.com/office/drawing/2014/main" xmlns="" val="1922413472"/>
                  </a:ext>
                </a:extLst>
              </a:tr>
              <a:tr h="389851">
                <a:tc>
                  <a:txBody>
                    <a:bodyPr/>
                    <a:lstStyle/>
                    <a:p>
                      <a:pPr algn="ctr" fontAlgn="b"/>
                      <a:r>
                        <a:rPr lang="fr-FR" sz="1250" b="0" i="0" u="none" strike="noStrike">
                          <a:solidFill>
                            <a:srgbClr val="000000"/>
                          </a:solidFill>
                          <a:effectLst/>
                          <a:latin typeface="Calibri" panose="020F0502020204030204" pitchFamily="34" charset="0"/>
                        </a:rPr>
                        <a:t>Saint Etienne du bois</a:t>
                      </a:r>
                    </a:p>
                  </a:txBody>
                  <a:tcPr marL="9525" marR="9525" marT="9525" marB="0" anchor="ctr"/>
                </a:tc>
                <a:tc>
                  <a:txBody>
                    <a:bodyPr/>
                    <a:lstStyle/>
                    <a:p>
                      <a:pPr algn="ctr" fontAlgn="b"/>
                      <a:r>
                        <a:rPr lang="fr-FR" sz="1250" b="0" i="0" u="none" strike="noStrike" dirty="0">
                          <a:solidFill>
                            <a:srgbClr val="000000"/>
                          </a:solidFill>
                          <a:effectLst/>
                          <a:latin typeface="Calibri" panose="020F0502020204030204" pitchFamily="34" charset="0"/>
                        </a:rPr>
                        <a:t>513</a:t>
                      </a:r>
                    </a:p>
                  </a:txBody>
                  <a:tcPr marL="9525" marR="9525" marT="9525" marB="0" anchor="ctr"/>
                </a:tc>
                <a:extLst>
                  <a:ext uri="{0D108BD9-81ED-4DB2-BD59-A6C34878D82A}">
                    <a16:rowId xmlns:a16="http://schemas.microsoft.com/office/drawing/2014/main" xmlns="" val="2719220900"/>
                  </a:ext>
                </a:extLst>
              </a:tr>
              <a:tr h="306970">
                <a:tc>
                  <a:txBody>
                    <a:bodyPr/>
                    <a:lstStyle/>
                    <a:p>
                      <a:pPr algn="ctr" fontAlgn="b"/>
                      <a:r>
                        <a:rPr lang="fr-FR" sz="1250" b="0" i="0" u="none" strike="noStrike" dirty="0" err="1">
                          <a:solidFill>
                            <a:srgbClr val="000000"/>
                          </a:solidFill>
                          <a:effectLst/>
                          <a:latin typeface="Calibri" panose="020F0502020204030204" pitchFamily="34" charset="0"/>
                        </a:rPr>
                        <a:t>Buellas</a:t>
                      </a:r>
                      <a:endParaRPr lang="fr-FR" sz="12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fr-FR" sz="1250" b="0" i="0" u="none" strike="noStrike" dirty="0">
                          <a:solidFill>
                            <a:srgbClr val="000000"/>
                          </a:solidFill>
                          <a:effectLst/>
                          <a:latin typeface="Calibri" panose="020F0502020204030204" pitchFamily="34" charset="0"/>
                        </a:rPr>
                        <a:t>521</a:t>
                      </a:r>
                    </a:p>
                  </a:txBody>
                  <a:tcPr marL="9525" marR="9525" marT="9525" marB="0" anchor="ctr"/>
                </a:tc>
                <a:extLst>
                  <a:ext uri="{0D108BD9-81ED-4DB2-BD59-A6C34878D82A}">
                    <a16:rowId xmlns:a16="http://schemas.microsoft.com/office/drawing/2014/main" xmlns="" val="661578227"/>
                  </a:ext>
                </a:extLst>
              </a:tr>
              <a:tr h="306970">
                <a:tc>
                  <a:txBody>
                    <a:bodyPr/>
                    <a:lstStyle/>
                    <a:p>
                      <a:pPr algn="ctr" fontAlgn="b"/>
                      <a:r>
                        <a:rPr lang="fr-FR" sz="1200" b="0" i="0" u="none" strike="noStrike" dirty="0">
                          <a:solidFill>
                            <a:srgbClr val="000000"/>
                          </a:solidFill>
                          <a:effectLst/>
                          <a:latin typeface="Calibri" panose="020F0502020204030204" pitchFamily="34" charset="0"/>
                        </a:rPr>
                        <a:t>Ambérieu en Bugey</a:t>
                      </a:r>
                    </a:p>
                  </a:txBody>
                  <a:tcPr marL="9525" marR="9525" marT="9525" marB="0" anchor="ctr"/>
                </a:tc>
                <a:tc>
                  <a:txBody>
                    <a:bodyPr/>
                    <a:lstStyle/>
                    <a:p>
                      <a:pPr algn="ctr" fontAlgn="b"/>
                      <a:r>
                        <a:rPr lang="fr-FR" sz="1200" b="0" i="0" u="none" strike="noStrike" dirty="0">
                          <a:solidFill>
                            <a:srgbClr val="000000"/>
                          </a:solidFill>
                          <a:effectLst/>
                          <a:latin typeface="Calibri" panose="020F0502020204030204" pitchFamily="34" charset="0"/>
                        </a:rPr>
                        <a:t>539</a:t>
                      </a:r>
                    </a:p>
                  </a:txBody>
                  <a:tcPr marL="9525" marR="9525" marT="9525" marB="0" anchor="ctr"/>
                </a:tc>
                <a:extLst>
                  <a:ext uri="{0D108BD9-81ED-4DB2-BD59-A6C34878D82A}">
                    <a16:rowId xmlns:a16="http://schemas.microsoft.com/office/drawing/2014/main" xmlns="" val="1826647973"/>
                  </a:ext>
                </a:extLst>
              </a:tr>
              <a:tr h="306970">
                <a:tc>
                  <a:txBody>
                    <a:bodyPr/>
                    <a:lstStyle/>
                    <a:p>
                      <a:pPr algn="ctr" fontAlgn="b"/>
                      <a:r>
                        <a:rPr lang="fr-FR" sz="1250" b="0" i="0" u="none" strike="noStrike" dirty="0" err="1">
                          <a:solidFill>
                            <a:srgbClr val="000000"/>
                          </a:solidFill>
                          <a:effectLst/>
                          <a:latin typeface="Calibri" panose="020F0502020204030204" pitchFamily="34" charset="0"/>
                        </a:rPr>
                        <a:t>Innimond</a:t>
                      </a:r>
                      <a:endParaRPr lang="fr-FR" sz="12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fr-FR" sz="1250" b="0" i="0" u="none" strike="noStrike" dirty="0">
                          <a:solidFill>
                            <a:srgbClr val="000000"/>
                          </a:solidFill>
                          <a:effectLst/>
                          <a:latin typeface="Calibri" panose="020F0502020204030204" pitchFamily="34" charset="0"/>
                        </a:rPr>
                        <a:t>356</a:t>
                      </a:r>
                    </a:p>
                  </a:txBody>
                  <a:tcPr marL="9525" marR="9525" marT="9525" marB="0" anchor="ctr"/>
                </a:tc>
                <a:extLst>
                  <a:ext uri="{0D108BD9-81ED-4DB2-BD59-A6C34878D82A}">
                    <a16:rowId xmlns:a16="http://schemas.microsoft.com/office/drawing/2014/main" xmlns="" val="1756647328"/>
                  </a:ext>
                </a:extLst>
              </a:tr>
              <a:tr h="306970">
                <a:tc>
                  <a:txBody>
                    <a:bodyPr/>
                    <a:lstStyle/>
                    <a:p>
                      <a:pPr algn="ctr" fontAlgn="b"/>
                      <a:r>
                        <a:rPr lang="fr-FR" sz="1250" b="0" i="0" u="none" strike="noStrike">
                          <a:solidFill>
                            <a:srgbClr val="000000"/>
                          </a:solidFill>
                          <a:effectLst/>
                          <a:latin typeface="Calibri" panose="020F0502020204030204" pitchFamily="34" charset="0"/>
                        </a:rPr>
                        <a:t>Montret</a:t>
                      </a:r>
                    </a:p>
                  </a:txBody>
                  <a:tcPr marL="9525" marR="9525" marT="9525" marB="0" anchor="ctr"/>
                </a:tc>
                <a:tc>
                  <a:txBody>
                    <a:bodyPr/>
                    <a:lstStyle/>
                    <a:p>
                      <a:pPr algn="ctr" fontAlgn="b"/>
                      <a:r>
                        <a:rPr lang="fr-FR" sz="1250" b="0" i="0" u="none" strike="noStrike" dirty="0">
                          <a:solidFill>
                            <a:srgbClr val="000000"/>
                          </a:solidFill>
                          <a:effectLst/>
                          <a:latin typeface="Calibri" panose="020F0502020204030204" pitchFamily="34" charset="0"/>
                        </a:rPr>
                        <a:t>500</a:t>
                      </a:r>
                    </a:p>
                  </a:txBody>
                  <a:tcPr marL="9525" marR="9525" marT="9525" marB="0" anchor="ctr"/>
                </a:tc>
                <a:extLst>
                  <a:ext uri="{0D108BD9-81ED-4DB2-BD59-A6C34878D82A}">
                    <a16:rowId xmlns:a16="http://schemas.microsoft.com/office/drawing/2014/main" xmlns="" val="2552725763"/>
                  </a:ext>
                </a:extLst>
              </a:tr>
              <a:tr h="306970">
                <a:tc>
                  <a:txBody>
                    <a:bodyPr/>
                    <a:lstStyle/>
                    <a:p>
                      <a:pPr algn="ctr" fontAlgn="b"/>
                      <a:r>
                        <a:rPr lang="fr-FR" sz="1250" b="0" i="0" u="none" strike="noStrike">
                          <a:solidFill>
                            <a:srgbClr val="000000"/>
                          </a:solidFill>
                          <a:effectLst/>
                          <a:latin typeface="Calibri" panose="020F0502020204030204" pitchFamily="34" charset="0"/>
                        </a:rPr>
                        <a:t>Paray le monial</a:t>
                      </a:r>
                    </a:p>
                  </a:txBody>
                  <a:tcPr marL="9525" marR="9525" marT="9525" marB="0" anchor="ctr"/>
                </a:tc>
                <a:tc>
                  <a:txBody>
                    <a:bodyPr/>
                    <a:lstStyle/>
                    <a:p>
                      <a:pPr algn="ctr" fontAlgn="b"/>
                      <a:r>
                        <a:rPr lang="fr-FR" sz="1250" b="0" i="0" u="none" strike="noStrike" dirty="0">
                          <a:solidFill>
                            <a:srgbClr val="000000"/>
                          </a:solidFill>
                          <a:effectLst/>
                          <a:latin typeface="Calibri" panose="020F0502020204030204" pitchFamily="34" charset="0"/>
                        </a:rPr>
                        <a:t>472</a:t>
                      </a:r>
                    </a:p>
                  </a:txBody>
                  <a:tcPr marL="9525" marR="9525" marT="9525" marB="0" anchor="ctr"/>
                </a:tc>
                <a:extLst>
                  <a:ext uri="{0D108BD9-81ED-4DB2-BD59-A6C34878D82A}">
                    <a16:rowId xmlns:a16="http://schemas.microsoft.com/office/drawing/2014/main" xmlns="" val="3507607089"/>
                  </a:ext>
                </a:extLst>
              </a:tr>
              <a:tr h="306970">
                <a:tc>
                  <a:txBody>
                    <a:bodyPr/>
                    <a:lstStyle/>
                    <a:p>
                      <a:pPr algn="ctr" fontAlgn="b"/>
                      <a:r>
                        <a:rPr lang="fr-FR" sz="1250" b="0" i="0" u="none" strike="noStrike">
                          <a:solidFill>
                            <a:srgbClr val="000000"/>
                          </a:solidFill>
                          <a:effectLst/>
                          <a:latin typeface="Calibri" panose="020F0502020204030204" pitchFamily="34" charset="0"/>
                        </a:rPr>
                        <a:t>Sologny</a:t>
                      </a:r>
                    </a:p>
                  </a:txBody>
                  <a:tcPr marL="9525" marR="9525" marT="9525" marB="0" anchor="ctr"/>
                </a:tc>
                <a:tc>
                  <a:txBody>
                    <a:bodyPr/>
                    <a:lstStyle/>
                    <a:p>
                      <a:pPr algn="ctr" fontAlgn="b"/>
                      <a:r>
                        <a:rPr lang="fr-FR" sz="1250" b="0" i="0" u="none" strike="noStrike" dirty="0">
                          <a:solidFill>
                            <a:srgbClr val="000000"/>
                          </a:solidFill>
                          <a:effectLst/>
                          <a:latin typeface="Calibri" panose="020F0502020204030204" pitchFamily="34" charset="0"/>
                        </a:rPr>
                        <a:t>472</a:t>
                      </a:r>
                    </a:p>
                  </a:txBody>
                  <a:tcPr marL="9525" marR="9525" marT="9525" marB="0" anchor="ctr"/>
                </a:tc>
                <a:extLst>
                  <a:ext uri="{0D108BD9-81ED-4DB2-BD59-A6C34878D82A}">
                    <a16:rowId xmlns:a16="http://schemas.microsoft.com/office/drawing/2014/main" xmlns="" val="2681072171"/>
                  </a:ext>
                </a:extLst>
              </a:tr>
            </a:tbl>
          </a:graphicData>
        </a:graphic>
      </p:graphicFrame>
      <p:grpSp>
        <p:nvGrpSpPr>
          <p:cNvPr id="9" name="Groupe 8"/>
          <p:cNvGrpSpPr/>
          <p:nvPr/>
        </p:nvGrpSpPr>
        <p:grpSpPr>
          <a:xfrm>
            <a:off x="111024" y="3308338"/>
            <a:ext cx="4659864" cy="1588471"/>
            <a:chOff x="90546" y="3683825"/>
            <a:chExt cx="4662358" cy="1588471"/>
          </a:xfrm>
        </p:grpSpPr>
        <p:sp>
          <p:nvSpPr>
            <p:cNvPr id="25" name="Rectangle 24"/>
            <p:cNvSpPr/>
            <p:nvPr/>
          </p:nvSpPr>
          <p:spPr>
            <a:xfrm>
              <a:off x="90546" y="3706290"/>
              <a:ext cx="4662358" cy="1566006"/>
            </a:xfrm>
            <a:prstGeom prst="rect">
              <a:avLst/>
            </a:prstGeom>
          </p:spPr>
          <p:txBody>
            <a:bodyPr wrap="square">
              <a:spAutoFit/>
            </a:bodyPr>
            <a:lstStyle/>
            <a:p>
              <a:pPr algn="just">
                <a:lnSpc>
                  <a:spcPct val="107000"/>
                </a:lnSpc>
                <a:spcAft>
                  <a:spcPts val="800"/>
                </a:spcAft>
              </a:pPr>
              <a:r>
                <a:rPr lang="fr-FR" sz="1200" dirty="0">
                  <a:latin typeface="+mj-lt"/>
                  <a:ea typeface="+mj-ea"/>
                  <a:cs typeface="+mj-cs"/>
                </a:rPr>
                <a:t>A la découverte de l’outil		            </a:t>
              </a:r>
            </a:p>
            <a:p>
              <a:pPr algn="just">
                <a:lnSpc>
                  <a:spcPct val="107000"/>
                </a:lnSpc>
                <a:spcAft>
                  <a:spcPts val="800"/>
                </a:spcAft>
              </a:pPr>
              <a:r>
                <a:rPr lang="fr-FR" sz="1400" dirty="0">
                  <a:solidFill>
                    <a:srgbClr val="FFC000"/>
                  </a:solidFill>
                  <a:latin typeface="+mj-lt"/>
                  <a:ea typeface="+mj-ea"/>
                  <a:cs typeface="+mj-cs"/>
                </a:rPr>
                <a:t>     </a:t>
              </a:r>
              <a:r>
                <a:rPr lang="fr-FR" sz="1600" dirty="0">
                  <a:solidFill>
                    <a:srgbClr val="FFC000"/>
                  </a:solidFill>
                  <a:latin typeface="+mj-lt"/>
                  <a:ea typeface="+mj-ea"/>
                  <a:cs typeface="+mj-cs"/>
                </a:rPr>
                <a:t> </a:t>
              </a:r>
              <a:r>
                <a:rPr lang="fr-FR" sz="1600" b="1" dirty="0">
                  <a:solidFill>
                    <a:srgbClr val="FFC000"/>
                  </a:solidFill>
                  <a:latin typeface="+mj-lt"/>
                  <a:ea typeface="+mj-ea"/>
                  <a:cs typeface="+mj-cs"/>
                </a:rPr>
                <a:t>ZOOM</a:t>
              </a:r>
              <a:r>
                <a:rPr lang="fr-FR" sz="1600" dirty="0">
                  <a:solidFill>
                    <a:srgbClr val="FFC000"/>
                  </a:solidFill>
                  <a:latin typeface="+mj-lt"/>
                  <a:ea typeface="+mj-ea"/>
                  <a:cs typeface="+mj-cs"/>
                </a:rPr>
                <a:t> </a:t>
              </a:r>
              <a:r>
                <a:rPr lang="fr-FR" sz="1400" dirty="0">
                  <a:solidFill>
                    <a:srgbClr val="FFC000"/>
                  </a:solidFill>
                  <a:latin typeface="+mj-lt"/>
                  <a:ea typeface="+mj-ea"/>
                  <a:cs typeface="+mj-cs"/>
                </a:rPr>
                <a:t>sur le Module « Pâturage » </a:t>
              </a:r>
            </a:p>
            <a:p>
              <a:pPr algn="just">
                <a:lnSpc>
                  <a:spcPct val="107000"/>
                </a:lnSpc>
                <a:spcAft>
                  <a:spcPts val="200"/>
                </a:spcAft>
              </a:pPr>
              <a:r>
                <a:rPr lang="fr-FR" sz="1200" dirty="0">
                  <a:latin typeface="+mj-lt"/>
                  <a:ea typeface="+mj-ea"/>
                  <a:cs typeface="+mj-cs"/>
                </a:rPr>
                <a:t>Avec la licence découverte, vous pouvez saisir votre calendrier de pâturage et obtenir un bilan de fin de campagne, la part de pâture dans la ration, le rendement par parcelle, …</a:t>
              </a:r>
            </a:p>
            <a:p>
              <a:pPr algn="just">
                <a:lnSpc>
                  <a:spcPct val="107000"/>
                </a:lnSpc>
                <a:spcAft>
                  <a:spcPts val="800"/>
                </a:spcAft>
              </a:pPr>
              <a:endParaRPr lang="fr-FR" sz="1200" dirty="0">
                <a:latin typeface="+mj-lt"/>
                <a:cs typeface="Calibri Light" panose="020F0302020204030204" pitchFamily="34" charset="0"/>
              </a:endParaRPr>
            </a:p>
          </p:txBody>
        </p:sp>
        <p:pic>
          <p:nvPicPr>
            <p:cNvPr id="6" name="Imag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98552" y="3683825"/>
              <a:ext cx="1397637" cy="350711"/>
            </a:xfrm>
            <a:prstGeom prst="rect">
              <a:avLst/>
            </a:prstGeom>
          </p:spPr>
        </p:pic>
      </p:grpSp>
      <p:sp>
        <p:nvSpPr>
          <p:cNvPr id="106" name="Rectangle 105"/>
          <p:cNvSpPr/>
          <p:nvPr/>
        </p:nvSpPr>
        <p:spPr>
          <a:xfrm>
            <a:off x="760264" y="7040610"/>
            <a:ext cx="3260604" cy="738664"/>
          </a:xfrm>
          <a:prstGeom prst="rect">
            <a:avLst/>
          </a:prstGeom>
        </p:spPr>
        <p:txBody>
          <a:bodyPr wrap="square">
            <a:spAutoFit/>
          </a:bodyPr>
          <a:lstStyle/>
          <a:p>
            <a:pPr algn="ctr"/>
            <a:r>
              <a:rPr lang="fr-FR" sz="1200" i="1" dirty="0"/>
              <a:t>Croissance en kg MS/ha/jr</a:t>
            </a:r>
          </a:p>
          <a:p>
            <a:pPr algn="ctr"/>
            <a:r>
              <a:rPr lang="fr-FR" sz="1000" i="1" dirty="0">
                <a:solidFill>
                  <a:srgbClr val="FFC000"/>
                </a:solidFill>
              </a:rPr>
              <a:t>Système ensilage</a:t>
            </a:r>
          </a:p>
          <a:p>
            <a:pPr algn="ctr"/>
            <a:r>
              <a:rPr lang="fr-FR" sz="1000" i="1" dirty="0">
                <a:solidFill>
                  <a:schemeClr val="accent6"/>
                </a:solidFill>
              </a:rPr>
              <a:t>Système foin</a:t>
            </a:r>
          </a:p>
          <a:p>
            <a:pPr algn="ctr"/>
            <a:r>
              <a:rPr lang="fr-FR" sz="1000" b="1" i="1" dirty="0">
                <a:ln>
                  <a:solidFill>
                    <a:schemeClr val="accent1"/>
                  </a:solidFill>
                </a:ln>
                <a:solidFill>
                  <a:schemeClr val="accent1"/>
                </a:solidFill>
              </a:rPr>
              <a:t>               Kg MS pâturée dans la ration</a:t>
            </a:r>
            <a:endParaRPr lang="fr-FR" sz="1000" b="1" i="1" dirty="0">
              <a:solidFill>
                <a:schemeClr val="accent1"/>
              </a:solidFill>
            </a:endParaRPr>
          </a:p>
        </p:txBody>
      </p:sp>
      <p:sp>
        <p:nvSpPr>
          <p:cNvPr id="22" name="Rectangle 21"/>
          <p:cNvSpPr/>
          <p:nvPr/>
        </p:nvSpPr>
        <p:spPr>
          <a:xfrm>
            <a:off x="-1282890" y="-1474440"/>
            <a:ext cx="6951853" cy="369332"/>
          </a:xfrm>
          <a:prstGeom prst="rect">
            <a:avLst/>
          </a:prstGeom>
        </p:spPr>
        <p:txBody>
          <a:bodyPr wrap="square">
            <a:spAutoFit/>
          </a:bodyPr>
          <a:lstStyle/>
          <a:p>
            <a:endParaRPr lang="fr-FR" dirty="0"/>
          </a:p>
        </p:txBody>
      </p:sp>
      <p:grpSp>
        <p:nvGrpSpPr>
          <p:cNvPr id="30" name="Groupe 29"/>
          <p:cNvGrpSpPr/>
          <p:nvPr/>
        </p:nvGrpSpPr>
        <p:grpSpPr>
          <a:xfrm>
            <a:off x="442944" y="6280790"/>
            <a:ext cx="4879075" cy="458638"/>
            <a:chOff x="1157975" y="6629496"/>
            <a:chExt cx="4081465" cy="830997"/>
          </a:xfrm>
        </p:grpSpPr>
        <p:sp>
          <p:nvSpPr>
            <p:cNvPr id="27" name="ZoneTexte 26"/>
            <p:cNvSpPr txBox="1"/>
            <p:nvPr/>
          </p:nvSpPr>
          <p:spPr>
            <a:xfrm>
              <a:off x="1536525" y="6629496"/>
              <a:ext cx="3702915" cy="830997"/>
            </a:xfrm>
            <a:prstGeom prst="rect">
              <a:avLst/>
            </a:prstGeom>
            <a:solidFill>
              <a:srgbClr val="FFC000"/>
            </a:solidFill>
          </p:spPr>
          <p:txBody>
            <a:bodyPr wrap="square" rtlCol="0">
              <a:spAutoFit/>
            </a:bodyPr>
            <a:lstStyle>
              <a:defPPr>
                <a:defRPr lang="fr-FR"/>
              </a:defPPr>
              <a:lvl1pPr algn="ctr">
                <a:defRPr sz="1200"/>
              </a:lvl1pPr>
            </a:lstStyle>
            <a:p>
              <a:r>
                <a:rPr lang="fr-FR" b="1" dirty="0"/>
                <a:t>+ la version smartphone </a:t>
              </a:r>
              <a:r>
                <a:rPr lang="fr-FR" b="1" dirty="0">
                  <a:sym typeface="Wingdings" panose="05000000000000000000" pitchFamily="2" charset="2"/>
                </a:rPr>
                <a:t> le calendrier toujours dans la poche</a:t>
              </a:r>
              <a:endParaRPr lang="fr-FR" b="1" dirty="0"/>
            </a:p>
            <a:p>
              <a:r>
                <a:rPr lang="fr-FR" b="1" dirty="0"/>
                <a:t> la rapidité de saisie avec la recopie des données de la veille</a:t>
              </a:r>
            </a:p>
          </p:txBody>
        </p:sp>
        <p:pic>
          <p:nvPicPr>
            <p:cNvPr id="28" name="Image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57975" y="6659521"/>
              <a:ext cx="558139" cy="751030"/>
            </a:xfrm>
            <a:prstGeom prst="rect">
              <a:avLst/>
            </a:prstGeom>
          </p:spPr>
        </p:pic>
      </p:grpSp>
      <p:sp>
        <p:nvSpPr>
          <p:cNvPr id="90" name="Légende encadrée avec une bordure 1 89"/>
          <p:cNvSpPr/>
          <p:nvPr/>
        </p:nvSpPr>
        <p:spPr>
          <a:xfrm rot="10800000" flipV="1">
            <a:off x="79789" y="9118675"/>
            <a:ext cx="1585577" cy="702940"/>
          </a:xfrm>
          <a:prstGeom prst="accentBorderCallout1">
            <a:avLst>
              <a:gd name="adj1" fmla="val 27015"/>
              <a:gd name="adj2" fmla="val -8333"/>
              <a:gd name="adj3" fmla="val 39812"/>
              <a:gd name="adj4" fmla="val -46505"/>
            </a:avLst>
          </a:prstGeom>
          <a:solidFill>
            <a:srgbClr val="FFFFFF">
              <a:alpha val="69804"/>
            </a:srgb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solidFill>
                  <a:schemeClr val="tx1"/>
                </a:solidFill>
              </a:rPr>
              <a:t>Relevant,</a:t>
            </a:r>
            <a:r>
              <a:rPr lang="fr-FR" sz="1050" dirty="0">
                <a:solidFill>
                  <a:schemeClr val="tx1"/>
                </a:solidFill>
              </a:rPr>
              <a:t> 200m</a:t>
            </a:r>
          </a:p>
          <a:p>
            <a:r>
              <a:rPr lang="fr-FR" sz="1050" dirty="0">
                <a:solidFill>
                  <a:schemeClr val="tx1"/>
                </a:solidFill>
              </a:rPr>
              <a:t>27,5 L/VL      </a:t>
            </a:r>
            <a:r>
              <a:rPr lang="fr-FR" sz="1050" b="1" dirty="0">
                <a:ln>
                  <a:solidFill>
                    <a:schemeClr val="accent1"/>
                  </a:solidFill>
                </a:ln>
                <a:solidFill>
                  <a:schemeClr val="accent5"/>
                </a:solidFill>
              </a:rPr>
              <a:t>13 kg MS</a:t>
            </a:r>
          </a:p>
          <a:p>
            <a:r>
              <a:rPr lang="fr-FR" sz="900" dirty="0">
                <a:solidFill>
                  <a:schemeClr val="tx1"/>
                </a:solidFill>
              </a:rPr>
              <a:t>105 g de concentrés/kg</a:t>
            </a:r>
          </a:p>
          <a:p>
            <a:r>
              <a:rPr lang="fr-FR" sz="900" b="1" dirty="0">
                <a:solidFill>
                  <a:srgbClr val="00B050"/>
                </a:solidFill>
              </a:rPr>
              <a:t>Cout de ration 83 </a:t>
            </a:r>
            <a:r>
              <a:rPr lang="fr-FR" sz="1000" b="1" dirty="0">
                <a:solidFill>
                  <a:srgbClr val="00B050"/>
                </a:solidFill>
              </a:rPr>
              <a:t>€/1000L</a:t>
            </a:r>
          </a:p>
        </p:txBody>
      </p:sp>
      <p:sp>
        <p:nvSpPr>
          <p:cNvPr id="122" name="Légende encadrée avec une bordure 1 121"/>
          <p:cNvSpPr/>
          <p:nvPr/>
        </p:nvSpPr>
        <p:spPr>
          <a:xfrm>
            <a:off x="3877526" y="8123601"/>
            <a:ext cx="1536011" cy="802084"/>
          </a:xfrm>
          <a:prstGeom prst="accentBorderCallout1">
            <a:avLst>
              <a:gd name="adj1" fmla="val 18750"/>
              <a:gd name="adj2" fmla="val -8333"/>
              <a:gd name="adj3" fmla="val 58758"/>
              <a:gd name="adj4" fmla="val -65842"/>
            </a:avLst>
          </a:prstGeom>
          <a:solidFill>
            <a:srgbClr val="FFFFFF">
              <a:alpha val="69804"/>
            </a:srgb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solidFill>
                  <a:schemeClr val="tx1"/>
                </a:solidFill>
              </a:rPr>
              <a:t>Champagnat, </a:t>
            </a:r>
            <a:endParaRPr lang="fr-FR" sz="1050" dirty="0">
              <a:solidFill>
                <a:schemeClr val="tx1"/>
              </a:solidFill>
            </a:endParaRPr>
          </a:p>
          <a:p>
            <a:r>
              <a:rPr lang="fr-FR" sz="900" dirty="0">
                <a:solidFill>
                  <a:schemeClr val="tx1"/>
                </a:solidFill>
              </a:rPr>
              <a:t>29L/VL   </a:t>
            </a:r>
            <a:r>
              <a:rPr lang="fr-FR" sz="900" b="1" dirty="0">
                <a:ln>
                  <a:solidFill>
                    <a:schemeClr val="accent1"/>
                  </a:solidFill>
                </a:ln>
                <a:solidFill>
                  <a:schemeClr val="accent5"/>
                </a:solidFill>
              </a:rPr>
              <a:t>    8  kg MS </a:t>
            </a:r>
          </a:p>
          <a:p>
            <a:r>
              <a:rPr lang="fr-FR" sz="900" dirty="0">
                <a:solidFill>
                  <a:schemeClr val="tx1"/>
                </a:solidFill>
              </a:rPr>
              <a:t>208g de concentrés/kg </a:t>
            </a:r>
          </a:p>
          <a:p>
            <a:r>
              <a:rPr lang="fr-FR" sz="900" b="1" dirty="0">
                <a:solidFill>
                  <a:srgbClr val="00B050"/>
                </a:solidFill>
              </a:rPr>
              <a:t>Cout de ration </a:t>
            </a:r>
            <a:r>
              <a:rPr lang="fr-FR" sz="1000" b="1" dirty="0">
                <a:solidFill>
                  <a:srgbClr val="00B050"/>
                </a:solidFill>
              </a:rPr>
              <a:t>134€/1000L</a:t>
            </a:r>
          </a:p>
          <a:p>
            <a:r>
              <a:rPr lang="fr-FR" sz="1000" dirty="0">
                <a:solidFill>
                  <a:schemeClr val="tx1"/>
                </a:solidFill>
              </a:rPr>
              <a:t>Cr↗ = 27,9 </a:t>
            </a:r>
            <a:r>
              <a:rPr lang="fr-FR" sz="1000" dirty="0" err="1">
                <a:solidFill>
                  <a:schemeClr val="tx1"/>
                </a:solidFill>
              </a:rPr>
              <a:t>kgMS</a:t>
            </a:r>
            <a:endParaRPr lang="fr-FR" sz="1000" dirty="0">
              <a:solidFill>
                <a:schemeClr val="tx1"/>
              </a:solidFill>
            </a:endParaRPr>
          </a:p>
        </p:txBody>
      </p:sp>
      <p:sp>
        <p:nvSpPr>
          <p:cNvPr id="83" name="ZoneTexte 82"/>
          <p:cNvSpPr txBox="1"/>
          <p:nvPr/>
        </p:nvSpPr>
        <p:spPr>
          <a:xfrm>
            <a:off x="4555048" y="10104426"/>
            <a:ext cx="2846881" cy="270843"/>
          </a:xfrm>
          <a:prstGeom prst="rect">
            <a:avLst/>
          </a:prstGeom>
          <a:solidFill>
            <a:srgbClr val="FFFFFF">
              <a:alpha val="65098"/>
            </a:srgbClr>
          </a:solidFill>
        </p:spPr>
        <p:txBody>
          <a:bodyPr wrap="square" rtlCol="0">
            <a:spAutoFit/>
          </a:bodyPr>
          <a:lstStyle/>
          <a:p>
            <a:r>
              <a:rPr lang="fr-FR" sz="1160" i="1" dirty="0">
                <a:solidFill>
                  <a:schemeClr val="bg1">
                    <a:lumMod val="50000"/>
                  </a:schemeClr>
                </a:solidFill>
              </a:rPr>
              <a:t>Rémi BERTHET, rberthet@acsel-ce.fr</a:t>
            </a:r>
          </a:p>
        </p:txBody>
      </p:sp>
      <p:pic>
        <p:nvPicPr>
          <p:cNvPr id="12" name="Image 11"/>
          <p:cNvPicPr>
            <a:picLocks noChangeAspect="1"/>
          </p:cNvPicPr>
          <p:nvPr/>
        </p:nvPicPr>
        <p:blipFill>
          <a:blip r:embed="rId10"/>
          <a:stretch>
            <a:fillRect/>
          </a:stretch>
        </p:blipFill>
        <p:spPr>
          <a:xfrm>
            <a:off x="101650" y="4900251"/>
            <a:ext cx="2711174" cy="1239842"/>
          </a:xfrm>
          <a:prstGeom prst="rect">
            <a:avLst/>
          </a:prstGeom>
        </p:spPr>
      </p:pic>
      <p:pic>
        <p:nvPicPr>
          <p:cNvPr id="15" name="Image 14"/>
          <p:cNvPicPr>
            <a:picLocks noChangeAspect="1"/>
          </p:cNvPicPr>
          <p:nvPr/>
        </p:nvPicPr>
        <p:blipFill>
          <a:blip r:embed="rId11"/>
          <a:stretch>
            <a:fillRect/>
          </a:stretch>
        </p:blipFill>
        <p:spPr>
          <a:xfrm>
            <a:off x="2918459" y="5110523"/>
            <a:ext cx="2409765" cy="1156445"/>
          </a:xfrm>
          <a:prstGeom prst="rect">
            <a:avLst/>
          </a:prstGeom>
        </p:spPr>
      </p:pic>
      <p:pic>
        <p:nvPicPr>
          <p:cNvPr id="33" name="Image 32"/>
          <p:cNvPicPr>
            <a:picLocks noChangeAspect="1"/>
          </p:cNvPicPr>
          <p:nvPr/>
        </p:nvPicPr>
        <p:blipFill>
          <a:blip r:embed="rId12"/>
          <a:stretch>
            <a:fillRect/>
          </a:stretch>
        </p:blipFill>
        <p:spPr>
          <a:xfrm>
            <a:off x="3213347" y="4441531"/>
            <a:ext cx="1767658" cy="644318"/>
          </a:xfrm>
          <a:prstGeom prst="rect">
            <a:avLst/>
          </a:prstGeom>
        </p:spPr>
      </p:pic>
      <p:sp>
        <p:nvSpPr>
          <p:cNvPr id="92" name="Légende encadrée avec une bordure 1 91"/>
          <p:cNvSpPr/>
          <p:nvPr/>
        </p:nvSpPr>
        <p:spPr>
          <a:xfrm rot="10800000" flipV="1">
            <a:off x="80938" y="7265509"/>
            <a:ext cx="1585935" cy="771675"/>
          </a:xfrm>
          <a:prstGeom prst="accentBorderCallout1">
            <a:avLst>
              <a:gd name="adj1" fmla="val 27015"/>
              <a:gd name="adj2" fmla="val -8333"/>
              <a:gd name="adj3" fmla="val 195461"/>
              <a:gd name="adj4" fmla="val -64294"/>
            </a:avLst>
          </a:prstGeom>
          <a:solidFill>
            <a:srgbClr val="FFFFFF">
              <a:alpha val="69804"/>
            </a:srgb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Varennes , </a:t>
            </a:r>
            <a:r>
              <a:rPr lang="fr-FR" sz="1200" dirty="0">
                <a:solidFill>
                  <a:schemeClr val="tx1"/>
                </a:solidFill>
              </a:rPr>
              <a:t>200m</a:t>
            </a:r>
          </a:p>
          <a:p>
            <a:r>
              <a:rPr lang="fr-FR" sz="1050" dirty="0">
                <a:solidFill>
                  <a:schemeClr val="tx1"/>
                </a:solidFill>
              </a:rPr>
              <a:t>36 L/VL                </a:t>
            </a:r>
            <a:r>
              <a:rPr lang="fr-FR" sz="1050" b="1" dirty="0">
                <a:ln>
                  <a:solidFill>
                    <a:schemeClr val="accent1"/>
                  </a:solidFill>
                </a:ln>
                <a:solidFill>
                  <a:schemeClr val="accent5"/>
                </a:solidFill>
              </a:rPr>
              <a:t>5 kg MS</a:t>
            </a:r>
          </a:p>
          <a:p>
            <a:r>
              <a:rPr lang="fr-FR" sz="900" dirty="0">
                <a:solidFill>
                  <a:schemeClr val="tx1"/>
                </a:solidFill>
              </a:rPr>
              <a:t>150 g de concentrés/kg</a:t>
            </a:r>
          </a:p>
          <a:p>
            <a:r>
              <a:rPr lang="fr-FR" sz="900" b="1" dirty="0">
                <a:solidFill>
                  <a:srgbClr val="00B050"/>
                </a:solidFill>
              </a:rPr>
              <a:t>Cout de ration 1</a:t>
            </a:r>
            <a:r>
              <a:rPr lang="fr-FR" sz="1000" b="1" dirty="0">
                <a:solidFill>
                  <a:srgbClr val="00B050"/>
                </a:solidFill>
              </a:rPr>
              <a:t>21€/1000L</a:t>
            </a:r>
          </a:p>
          <a:p>
            <a:r>
              <a:rPr lang="fr-FR" sz="900" dirty="0">
                <a:solidFill>
                  <a:schemeClr val="tx1"/>
                </a:solidFill>
              </a:rPr>
              <a:t>Cr↗ = 24,7 </a:t>
            </a:r>
            <a:r>
              <a:rPr lang="fr-FR" sz="900" dirty="0" err="1">
                <a:solidFill>
                  <a:schemeClr val="tx1"/>
                </a:solidFill>
              </a:rPr>
              <a:t>kgMS</a:t>
            </a:r>
            <a:endParaRPr lang="fr-FR" sz="900" dirty="0">
              <a:solidFill>
                <a:schemeClr val="tx1"/>
              </a:solidFill>
            </a:endParaRPr>
          </a:p>
        </p:txBody>
      </p:sp>
      <p:sp>
        <p:nvSpPr>
          <p:cNvPr id="68" name="Légende encadrée avec une bordure 1 67"/>
          <p:cNvSpPr/>
          <p:nvPr/>
        </p:nvSpPr>
        <p:spPr>
          <a:xfrm rot="10800000" flipV="1">
            <a:off x="83533" y="8151850"/>
            <a:ext cx="1589032" cy="836768"/>
          </a:xfrm>
          <a:prstGeom prst="accentBorderCallout1">
            <a:avLst>
              <a:gd name="adj1" fmla="val 27015"/>
              <a:gd name="adj2" fmla="val -8333"/>
              <a:gd name="adj3" fmla="val 97229"/>
              <a:gd name="adj4" fmla="val -48094"/>
            </a:avLst>
          </a:prstGeom>
          <a:solidFill>
            <a:srgbClr val="FFFFFF">
              <a:alpha val="69804"/>
            </a:srgbClr>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err="1">
                <a:solidFill>
                  <a:schemeClr val="tx1"/>
                </a:solidFill>
              </a:rPr>
              <a:t>Chevroux</a:t>
            </a:r>
            <a:r>
              <a:rPr lang="fr-FR" sz="1200" b="1" dirty="0">
                <a:solidFill>
                  <a:schemeClr val="tx1"/>
                </a:solidFill>
              </a:rPr>
              <a:t>,</a:t>
            </a:r>
            <a:r>
              <a:rPr lang="fr-FR" sz="1200" dirty="0">
                <a:solidFill>
                  <a:schemeClr val="tx1"/>
                </a:solidFill>
              </a:rPr>
              <a:t> 200m</a:t>
            </a:r>
          </a:p>
          <a:p>
            <a:r>
              <a:rPr lang="fr-FR" sz="1050" dirty="0">
                <a:solidFill>
                  <a:schemeClr val="tx1"/>
                </a:solidFill>
              </a:rPr>
              <a:t>30 L/VL      </a:t>
            </a:r>
            <a:r>
              <a:rPr lang="fr-FR" sz="1050" b="1" dirty="0">
                <a:ln>
                  <a:solidFill>
                    <a:schemeClr val="accent1"/>
                  </a:solidFill>
                </a:ln>
                <a:solidFill>
                  <a:schemeClr val="accent5"/>
                </a:solidFill>
              </a:rPr>
              <a:t>          6 kg MS</a:t>
            </a:r>
          </a:p>
          <a:p>
            <a:r>
              <a:rPr lang="fr-FR" sz="900" dirty="0">
                <a:solidFill>
                  <a:schemeClr val="tx1"/>
                </a:solidFill>
              </a:rPr>
              <a:t>182 g de concentrés/kg</a:t>
            </a:r>
          </a:p>
          <a:p>
            <a:r>
              <a:rPr lang="fr-FR" sz="900" b="1" dirty="0">
                <a:solidFill>
                  <a:srgbClr val="00B050"/>
                </a:solidFill>
              </a:rPr>
              <a:t>Cout de ration 141 </a:t>
            </a:r>
            <a:r>
              <a:rPr lang="fr-FR" sz="1000" b="1" dirty="0">
                <a:solidFill>
                  <a:srgbClr val="00B050"/>
                </a:solidFill>
              </a:rPr>
              <a:t>€/1000L</a:t>
            </a:r>
          </a:p>
          <a:p>
            <a:r>
              <a:rPr lang="fr-FR" sz="1000" dirty="0">
                <a:solidFill>
                  <a:schemeClr val="tx1"/>
                </a:solidFill>
              </a:rPr>
              <a:t>Cr↗ = 51,6 </a:t>
            </a:r>
            <a:r>
              <a:rPr lang="fr-FR" sz="1000" dirty="0" err="1">
                <a:solidFill>
                  <a:schemeClr val="tx1"/>
                </a:solidFill>
              </a:rPr>
              <a:t>kgMS</a:t>
            </a:r>
            <a:endParaRPr lang="fr-FR" sz="1000" b="1" dirty="0">
              <a:solidFill>
                <a:srgbClr val="00B050"/>
              </a:solidFill>
            </a:endParaRPr>
          </a:p>
          <a:p>
            <a:endParaRPr lang="fr-FR" sz="900" dirty="0">
              <a:solidFill>
                <a:schemeClr val="tx1"/>
              </a:solidFill>
            </a:endParaRPr>
          </a:p>
        </p:txBody>
      </p:sp>
    </p:spTree>
    <p:extLst>
      <p:ext uri="{BB962C8B-B14F-4D97-AF65-F5344CB8AC3E}">
        <p14:creationId xmlns:p14="http://schemas.microsoft.com/office/powerpoint/2010/main" val="257842713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66115</TotalTime>
  <Words>330</Words>
  <Application>Microsoft Office PowerPoint</Application>
  <PresentationFormat>Personnalisé</PresentationFormat>
  <Paragraphs>67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Wingdings</vt:lpstr>
      <vt:lpstr>Thème Office</vt:lpstr>
      <vt:lpstr>Le vent et le froid ont limité la croissance de l’herbe  début avril. De plus, les gelées matinales ont pénalisé la qualité de l’herbe. La croissance pour cette semaine a été de 37,6 kg de MS/ha/jour (sem 14), 41,4 kg MS en plaine et 28,2 kg MS en montagne. Cette croissance est correcte pour début avril (26 kg MS en 2022 et 42,8 kg MS en 2021).  Avec 37 kg de croissance, on peut nourrir un peu plus de 2 vaches par ha en 100% pâture. </vt:lpstr>
    </vt:vector>
  </TitlesOfParts>
  <Company>ACSEL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Premières vaches sorties,  Intérêt du déprimage ??</dc:title>
  <dc:creator>ACSEL</dc:creator>
  <cp:lastModifiedBy>Cindy Coppens</cp:lastModifiedBy>
  <cp:revision>393</cp:revision>
  <dcterms:created xsi:type="dcterms:W3CDTF">2021-03-02T06:59:03Z</dcterms:created>
  <dcterms:modified xsi:type="dcterms:W3CDTF">2023-04-13T11:00:21Z</dcterms:modified>
</cp:coreProperties>
</file>