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7559675" cy="104394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DEEBF7"/>
    <a:srgbClr val="000000"/>
    <a:srgbClr val="F9CB6F"/>
    <a:srgbClr val="FFFFFF"/>
    <a:srgbClr val="92D05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27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ncent MAMET" userId="8920bbe9-0c62-4ab5-a3ec-5196499f34f0" providerId="ADAL" clId="{37D31652-43C0-4C71-909F-2DA25B7CADDC}"/>
    <pc:docChg chg="undo redo custSel modSld">
      <pc:chgData name="Vincent MAMET" userId="8920bbe9-0c62-4ab5-a3ec-5196499f34f0" providerId="ADAL" clId="{37D31652-43C0-4C71-909F-2DA25B7CADDC}" dt="2023-04-11T20:56:26.004" v="27" actId="20577"/>
      <pc:docMkLst>
        <pc:docMk/>
      </pc:docMkLst>
      <pc:sldChg chg="modSp mod">
        <pc:chgData name="Vincent MAMET" userId="8920bbe9-0c62-4ab5-a3ec-5196499f34f0" providerId="ADAL" clId="{37D31652-43C0-4C71-909F-2DA25B7CADDC}" dt="2023-04-11T20:56:26.004" v="27" actId="20577"/>
        <pc:sldMkLst>
          <pc:docMk/>
          <pc:sldMk cId="2578427136" sldId="259"/>
        </pc:sldMkLst>
        <pc:spChg chg="mod">
          <ac:chgData name="Vincent MAMET" userId="8920bbe9-0c62-4ab5-a3ec-5196499f34f0" providerId="ADAL" clId="{37D31652-43C0-4C71-909F-2DA25B7CADDC}" dt="2023-04-11T20:56:26.004" v="27" actId="20577"/>
          <ac:spMkLst>
            <pc:docMk/>
            <pc:sldMk cId="2578427136" sldId="259"/>
            <ac:spMk id="2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08486"/>
            <a:ext cx="6425724" cy="3634458"/>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483102"/>
            <a:ext cx="5669756" cy="2520438"/>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13/04/2023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2517275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13/04/2023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45496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55801"/>
            <a:ext cx="1630055" cy="8846909"/>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55801"/>
            <a:ext cx="4795669" cy="8846909"/>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13/04/2023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079966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8812CA6-783D-46AA-90A3-54B2650AAABC}" type="datetimeFigureOut">
              <a:rPr lang="fr-FR" smtClean="0"/>
              <a:t>13/04/2023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2915398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02603"/>
            <a:ext cx="6520220" cy="4342500"/>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6986185"/>
            <a:ext cx="6520220" cy="2283618"/>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8812CA6-783D-46AA-90A3-54B2650AAABC}" type="datetimeFigureOut">
              <a:rPr lang="fr-FR" smtClean="0"/>
              <a:t>13/04/2023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52576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779007"/>
            <a:ext cx="3212862" cy="662370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779007"/>
            <a:ext cx="3212862" cy="662370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8812CA6-783D-46AA-90A3-54B2650AAABC}" type="datetimeFigureOut">
              <a:rPr lang="fr-FR" smtClean="0"/>
              <a:t>13/04/2023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29675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55804"/>
            <a:ext cx="6520220" cy="2017801"/>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559104"/>
            <a:ext cx="3198096"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4" name="Content Placeholder 3"/>
          <p:cNvSpPr>
            <a:spLocks noGrp="1"/>
          </p:cNvSpPr>
          <p:nvPr>
            <p:ph sz="half" idx="2"/>
          </p:nvPr>
        </p:nvSpPr>
        <p:spPr>
          <a:xfrm>
            <a:off x="520713" y="3813281"/>
            <a:ext cx="3198096" cy="560876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559104"/>
            <a:ext cx="3213847" cy="1254177"/>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Modifier les styles du texte du masque</a:t>
            </a:r>
          </a:p>
        </p:txBody>
      </p:sp>
      <p:sp>
        <p:nvSpPr>
          <p:cNvPr id="6" name="Content Placeholder 5"/>
          <p:cNvSpPr>
            <a:spLocks noGrp="1"/>
          </p:cNvSpPr>
          <p:nvPr>
            <p:ph sz="quarter" idx="4"/>
          </p:nvPr>
        </p:nvSpPr>
        <p:spPr>
          <a:xfrm>
            <a:off x="3827086" y="3813281"/>
            <a:ext cx="3213847" cy="560876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8812CA6-783D-46AA-90A3-54B2650AAABC}" type="datetimeFigureOut">
              <a:rPr lang="fr-FR" smtClean="0"/>
              <a:t>13/04/2023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30633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8812CA6-783D-46AA-90A3-54B2650AAABC}" type="datetimeFigureOut">
              <a:rPr lang="fr-FR" smtClean="0"/>
              <a:t>13/04/2023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30979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12CA6-783D-46AA-90A3-54B2650AAABC}" type="datetimeFigureOut">
              <a:rPr lang="fr-FR" smtClean="0"/>
              <a:t>13/04/2023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3470278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03083"/>
            <a:ext cx="3827085" cy="7418740"/>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8812CA6-783D-46AA-90A3-54B2650AAABC}" type="datetimeFigureOut">
              <a:rPr lang="fr-FR" smtClean="0"/>
              <a:t>13/04/2023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3263711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695960"/>
            <a:ext cx="2438192" cy="2435860"/>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03083"/>
            <a:ext cx="3827085" cy="7418740"/>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131820"/>
            <a:ext cx="2438192" cy="5802084"/>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Modifier les styles du texte du masque</a:t>
            </a:r>
          </a:p>
        </p:txBody>
      </p:sp>
      <p:sp>
        <p:nvSpPr>
          <p:cNvPr id="5" name="Date Placeholder 4"/>
          <p:cNvSpPr>
            <a:spLocks noGrp="1"/>
          </p:cNvSpPr>
          <p:nvPr>
            <p:ph type="dt" sz="half" idx="10"/>
          </p:nvPr>
        </p:nvSpPr>
        <p:spPr/>
        <p:txBody>
          <a:bodyPr/>
          <a:lstStyle/>
          <a:p>
            <a:fld id="{78812CA6-783D-46AA-90A3-54B2650AAABC}" type="datetimeFigureOut">
              <a:rPr lang="fr-FR" smtClean="0"/>
              <a:t>13/04/2023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BF28225-54AB-42AC-A94C-82021A605C89}" type="slidenum">
              <a:rPr lang="fr-FR" smtClean="0"/>
              <a:t>‹N°›</a:t>
            </a:fld>
            <a:endParaRPr lang="fr-FR"/>
          </a:p>
        </p:txBody>
      </p:sp>
    </p:spTree>
    <p:extLst>
      <p:ext uri="{BB962C8B-B14F-4D97-AF65-F5344CB8AC3E}">
        <p14:creationId xmlns:p14="http://schemas.microsoft.com/office/powerpoint/2010/main" val="1463787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55804"/>
            <a:ext cx="6520220" cy="201780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779007"/>
            <a:ext cx="6520220" cy="662370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675780"/>
            <a:ext cx="1700927" cy="555801"/>
          </a:xfrm>
          <a:prstGeom prst="rect">
            <a:avLst/>
          </a:prstGeom>
        </p:spPr>
        <p:txBody>
          <a:bodyPr vert="horz" lIns="91440" tIns="45720" rIns="91440" bIns="45720" rtlCol="0" anchor="ctr"/>
          <a:lstStyle>
            <a:lvl1pPr algn="l">
              <a:defRPr sz="992">
                <a:solidFill>
                  <a:schemeClr val="tx1">
                    <a:tint val="75000"/>
                  </a:schemeClr>
                </a:solidFill>
              </a:defRPr>
            </a:lvl1pPr>
          </a:lstStyle>
          <a:p>
            <a:fld id="{78812CA6-783D-46AA-90A3-54B2650AAABC}" type="datetimeFigureOut">
              <a:rPr lang="fr-FR" smtClean="0"/>
              <a:t>13/04/2023</a:t>
            </a:fld>
            <a:endParaRPr lang="fr-FR"/>
          </a:p>
        </p:txBody>
      </p:sp>
      <p:sp>
        <p:nvSpPr>
          <p:cNvPr id="5" name="Footer Placeholder 4"/>
          <p:cNvSpPr>
            <a:spLocks noGrp="1"/>
          </p:cNvSpPr>
          <p:nvPr>
            <p:ph type="ftr" sz="quarter" idx="3"/>
          </p:nvPr>
        </p:nvSpPr>
        <p:spPr>
          <a:xfrm>
            <a:off x="2504143" y="9675780"/>
            <a:ext cx="2551390" cy="555801"/>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675780"/>
            <a:ext cx="1700927" cy="555801"/>
          </a:xfrm>
          <a:prstGeom prst="rect">
            <a:avLst/>
          </a:prstGeom>
        </p:spPr>
        <p:txBody>
          <a:bodyPr vert="horz" lIns="91440" tIns="45720" rIns="91440" bIns="45720" rtlCol="0" anchor="ctr"/>
          <a:lstStyle>
            <a:lvl1pPr algn="r">
              <a:defRPr sz="992">
                <a:solidFill>
                  <a:schemeClr val="tx1">
                    <a:tint val="75000"/>
                  </a:schemeClr>
                </a:solidFill>
              </a:defRPr>
            </a:lvl1pPr>
          </a:lstStyle>
          <a:p>
            <a:fld id="{EBF28225-54AB-42AC-A94C-82021A605C89}" type="slidenum">
              <a:rPr lang="fr-FR" smtClean="0"/>
              <a:t>‹N°›</a:t>
            </a:fld>
            <a:endParaRPr lang="fr-FR"/>
          </a:p>
        </p:txBody>
      </p:sp>
    </p:spTree>
    <p:extLst>
      <p:ext uri="{BB962C8B-B14F-4D97-AF65-F5344CB8AC3E}">
        <p14:creationId xmlns:p14="http://schemas.microsoft.com/office/powerpoint/2010/main" val="152237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e 31"/>
          <p:cNvGrpSpPr/>
          <p:nvPr/>
        </p:nvGrpSpPr>
        <p:grpSpPr>
          <a:xfrm>
            <a:off x="5380675" y="3386487"/>
            <a:ext cx="2021291" cy="2391076"/>
            <a:chOff x="5389446" y="3626655"/>
            <a:chExt cx="2021291" cy="2391076"/>
          </a:xfrm>
        </p:grpSpPr>
        <p:grpSp>
          <p:nvGrpSpPr>
            <p:cNvPr id="21" name="Groupe 20"/>
            <p:cNvGrpSpPr/>
            <p:nvPr/>
          </p:nvGrpSpPr>
          <p:grpSpPr>
            <a:xfrm>
              <a:off x="5389446" y="3626655"/>
              <a:ext cx="1904586" cy="2391076"/>
              <a:chOff x="5529778" y="2293877"/>
              <a:chExt cx="1888357" cy="2601688"/>
            </a:xfrm>
          </p:grpSpPr>
          <p:pic>
            <p:nvPicPr>
              <p:cNvPr id="18" name="Image 17"/>
              <p:cNvPicPr>
                <a:picLocks noChangeAspect="1"/>
              </p:cNvPicPr>
              <p:nvPr/>
            </p:nvPicPr>
            <p:blipFill rotWithShape="1">
              <a:blip r:embed="rId2" cstate="print">
                <a:extLst>
                  <a:ext uri="{28A0092B-C50C-407E-A947-70E740481C1C}">
                    <a14:useLocalDpi xmlns:a14="http://schemas.microsoft.com/office/drawing/2010/main" val="0"/>
                  </a:ext>
                </a:extLst>
              </a:blip>
              <a:srcRect l="15380" t="6755" r="12741" b="315"/>
              <a:stretch/>
            </p:blipFill>
            <p:spPr>
              <a:xfrm>
                <a:off x="5529778" y="2293877"/>
                <a:ext cx="978361" cy="2601688"/>
              </a:xfrm>
              <a:prstGeom prst="rect">
                <a:avLst/>
              </a:prstGeom>
            </p:spPr>
          </p:pic>
          <p:sp>
            <p:nvSpPr>
              <p:cNvPr id="66" name="Titre 1"/>
              <p:cNvSpPr txBox="1">
                <a:spLocks/>
              </p:cNvSpPr>
              <p:nvPr/>
            </p:nvSpPr>
            <p:spPr>
              <a:xfrm>
                <a:off x="6136050" y="2497835"/>
                <a:ext cx="1282085" cy="1764449"/>
              </a:xfrm>
              <a:prstGeom prst="rect">
                <a:avLst/>
              </a:prstGeom>
              <a:solidFill>
                <a:schemeClr val="bg1"/>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endParaRPr lang="fr-FR" sz="1200" i="1" dirty="0"/>
              </a:p>
            </p:txBody>
          </p:sp>
        </p:grpSp>
        <p:grpSp>
          <p:nvGrpSpPr>
            <p:cNvPr id="31" name="Groupe 30"/>
            <p:cNvGrpSpPr/>
            <p:nvPr/>
          </p:nvGrpSpPr>
          <p:grpSpPr>
            <a:xfrm>
              <a:off x="5772647" y="4001268"/>
              <a:ext cx="1638090" cy="1646845"/>
              <a:chOff x="5772647" y="4001268"/>
              <a:chExt cx="1638090" cy="1646845"/>
            </a:xfrm>
          </p:grpSpPr>
          <p:sp>
            <p:nvSpPr>
              <p:cNvPr id="58" name="Titre 1"/>
              <p:cNvSpPr txBox="1">
                <a:spLocks/>
              </p:cNvSpPr>
              <p:nvPr/>
            </p:nvSpPr>
            <p:spPr>
              <a:xfrm>
                <a:off x="6111100" y="5125074"/>
                <a:ext cx="1282085" cy="523039"/>
              </a:xfrm>
              <a:prstGeom prst="rect">
                <a:avLst/>
              </a:prstGeom>
              <a:solidFill>
                <a:srgbClr val="DEEBF7"/>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r>
                  <a:rPr lang="fr-FR" sz="1200" b="1" i="1" dirty="0"/>
                  <a:t>Mise à l’herbe</a:t>
                </a:r>
              </a:p>
              <a:p>
                <a:pPr algn="just"/>
                <a:r>
                  <a:rPr lang="fr-FR" sz="1200" i="1" dirty="0"/>
                  <a:t>250 à 300°C base 1</a:t>
                </a:r>
                <a:r>
                  <a:rPr lang="fr-FR" sz="1200" i="1" baseline="30000" dirty="0"/>
                  <a:t>er</a:t>
                </a:r>
                <a:r>
                  <a:rPr lang="fr-FR" sz="1200" i="1" dirty="0"/>
                  <a:t> février</a:t>
                </a:r>
              </a:p>
            </p:txBody>
          </p:sp>
          <p:sp>
            <p:nvSpPr>
              <p:cNvPr id="16" name="Rectangle 15"/>
              <p:cNvSpPr/>
              <p:nvPr/>
            </p:nvSpPr>
            <p:spPr>
              <a:xfrm>
                <a:off x="5772647" y="4939845"/>
                <a:ext cx="85664" cy="495870"/>
              </a:xfrm>
              <a:prstGeom prst="rect">
                <a:avLst/>
              </a:prstGeom>
              <a:solidFill>
                <a:srgbClr val="C00000"/>
              </a:solidFill>
              <a:ln>
                <a:solidFill>
                  <a:srgbClr val="C00000">
                    <a:alpha val="92157"/>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Titre 1"/>
              <p:cNvSpPr txBox="1">
                <a:spLocks/>
              </p:cNvSpPr>
              <p:nvPr/>
            </p:nvSpPr>
            <p:spPr>
              <a:xfrm>
                <a:off x="6128652" y="4563171"/>
                <a:ext cx="1282085" cy="523039"/>
              </a:xfrm>
              <a:prstGeom prst="rect">
                <a:avLst/>
              </a:prstGeom>
              <a:solidFill>
                <a:srgbClr val="DEEBF7"/>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r>
                  <a:rPr lang="fr-FR" sz="1200" b="1" i="1" dirty="0"/>
                  <a:t>Fin du déprimage</a:t>
                </a:r>
              </a:p>
              <a:p>
                <a:pPr algn="just"/>
                <a:r>
                  <a:rPr lang="fr-FR" sz="1200" i="1" dirty="0"/>
                  <a:t>500 à 550°C base 1</a:t>
                </a:r>
                <a:r>
                  <a:rPr lang="fr-FR" sz="1200" i="1" baseline="30000" dirty="0"/>
                  <a:t>er</a:t>
                </a:r>
                <a:r>
                  <a:rPr lang="fr-FR" sz="1200" i="1" dirty="0"/>
                  <a:t> février</a:t>
                </a:r>
              </a:p>
            </p:txBody>
          </p:sp>
          <p:sp>
            <p:nvSpPr>
              <p:cNvPr id="61" name="Titre 1"/>
              <p:cNvSpPr txBox="1">
                <a:spLocks/>
              </p:cNvSpPr>
              <p:nvPr/>
            </p:nvSpPr>
            <p:spPr>
              <a:xfrm>
                <a:off x="6111099" y="4001268"/>
                <a:ext cx="1282085" cy="523039"/>
              </a:xfrm>
              <a:prstGeom prst="rect">
                <a:avLst/>
              </a:prstGeom>
              <a:solidFill>
                <a:srgbClr val="DEEBF7"/>
              </a:solidFill>
              <a:effectLst>
                <a:softEdge rad="12700"/>
              </a:effectLst>
            </p:spPr>
            <p:txBody>
              <a:bodyPr vert="horz" lIns="91440" tIns="45720" rIns="91440" bIns="45720" numCol="1" spcCol="360000" rtlCol="0" anchor="ctr">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just"/>
                <a:r>
                  <a:rPr lang="fr-FR" sz="1200" b="1" i="1" dirty="0"/>
                  <a:t>Fin du 1</a:t>
                </a:r>
                <a:r>
                  <a:rPr lang="fr-FR" sz="1200" b="1" i="1" baseline="30000" dirty="0"/>
                  <a:t>er</a:t>
                </a:r>
                <a:r>
                  <a:rPr lang="fr-FR" sz="1200" b="1" i="1" dirty="0"/>
                  <a:t> tour</a:t>
                </a:r>
              </a:p>
              <a:p>
                <a:pPr algn="just"/>
                <a:r>
                  <a:rPr lang="fr-FR" sz="1200" i="1" dirty="0"/>
                  <a:t>600 à 700°C base 1</a:t>
                </a:r>
                <a:r>
                  <a:rPr lang="fr-FR" sz="1200" i="1" baseline="30000" dirty="0"/>
                  <a:t>er</a:t>
                </a:r>
                <a:r>
                  <a:rPr lang="fr-FR" sz="1200" i="1" dirty="0"/>
                  <a:t> février</a:t>
                </a:r>
              </a:p>
            </p:txBody>
          </p:sp>
        </p:grpSp>
      </p:grpSp>
      <p:grpSp>
        <p:nvGrpSpPr>
          <p:cNvPr id="3" name="Groupe 2"/>
          <p:cNvGrpSpPr/>
          <p:nvPr/>
        </p:nvGrpSpPr>
        <p:grpSpPr>
          <a:xfrm>
            <a:off x="710303" y="6856497"/>
            <a:ext cx="4716082" cy="3210063"/>
            <a:chOff x="560868" y="7082817"/>
            <a:chExt cx="4716082" cy="3210063"/>
          </a:xfrm>
        </p:grpSpPr>
        <p:grpSp>
          <p:nvGrpSpPr>
            <p:cNvPr id="55" name="Groupe 54"/>
            <p:cNvGrpSpPr/>
            <p:nvPr/>
          </p:nvGrpSpPr>
          <p:grpSpPr>
            <a:xfrm>
              <a:off x="560868" y="7082817"/>
              <a:ext cx="4716082" cy="3210063"/>
              <a:chOff x="2610574" y="4311492"/>
              <a:chExt cx="4716082" cy="3210063"/>
            </a:xfrm>
          </p:grpSpPr>
          <p:grpSp>
            <p:nvGrpSpPr>
              <p:cNvPr id="59" name="Groupe 58"/>
              <p:cNvGrpSpPr/>
              <p:nvPr/>
            </p:nvGrpSpPr>
            <p:grpSpPr>
              <a:xfrm>
                <a:off x="2610574" y="4311492"/>
                <a:ext cx="3849463" cy="3210063"/>
                <a:chOff x="3076961" y="4472784"/>
                <a:chExt cx="3849463" cy="3210063"/>
              </a:xfrm>
            </p:grpSpPr>
            <p:grpSp>
              <p:nvGrpSpPr>
                <p:cNvPr id="82" name="Groupe 81"/>
                <p:cNvGrpSpPr/>
                <p:nvPr/>
              </p:nvGrpSpPr>
              <p:grpSpPr>
                <a:xfrm>
                  <a:off x="3076961" y="4472784"/>
                  <a:ext cx="3849463" cy="3210063"/>
                  <a:chOff x="3300045" y="5806000"/>
                  <a:chExt cx="3849463" cy="3210063"/>
                </a:xfrm>
              </p:grpSpPr>
              <p:sp>
                <p:nvSpPr>
                  <p:cNvPr id="87" name="ZoneTexte 86"/>
                  <p:cNvSpPr txBox="1"/>
                  <p:nvPr/>
                </p:nvSpPr>
                <p:spPr>
                  <a:xfrm>
                    <a:off x="3300045" y="5806000"/>
                    <a:ext cx="3849463" cy="323165"/>
                  </a:xfrm>
                  <a:prstGeom prst="rect">
                    <a:avLst/>
                  </a:prstGeom>
                  <a:solidFill>
                    <a:srgbClr val="FFFFFF">
                      <a:alpha val="60000"/>
                    </a:srgbClr>
                  </a:solidFill>
                </p:spPr>
                <p:txBody>
                  <a:bodyPr wrap="square" rtlCol="0">
                    <a:spAutoFit/>
                  </a:bodyPr>
                  <a:lstStyle/>
                  <a:p>
                    <a:pPr algn="ctr"/>
                    <a:r>
                      <a:rPr lang="fr-FR" sz="1500" b="1" dirty="0"/>
                      <a:t>Résultats de croissance des élevages suivis</a:t>
                    </a:r>
                  </a:p>
                </p:txBody>
              </p:sp>
              <p:pic>
                <p:nvPicPr>
                  <p:cNvPr id="88" name="Picture 47" descr="Imag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2085" y="6791288"/>
                    <a:ext cx="2598128" cy="2224775"/>
                  </a:xfrm>
                  <a:prstGeom prst="rect">
                    <a:avLst/>
                  </a:prstGeom>
                  <a:noFill/>
                  <a:ln>
                    <a:noFill/>
                  </a:ln>
                  <a:effectLst>
                    <a:glow rad="177800">
                      <a:schemeClr val="accent6">
                        <a:lumMod val="75000"/>
                        <a:alpha val="51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5" name="Image 84"/>
                <p:cNvPicPr>
                  <a:picLocks noChangeAspect="1"/>
                </p:cNvPicPr>
                <p:nvPr/>
              </p:nvPicPr>
              <p:blipFill>
                <a:blip r:embed="rId4"/>
                <a:stretch>
                  <a:fillRect/>
                </a:stretch>
              </p:blipFill>
              <p:spPr>
                <a:xfrm>
                  <a:off x="4763620" y="6964740"/>
                  <a:ext cx="73158" cy="73158"/>
                </a:xfrm>
                <a:prstGeom prst="rect">
                  <a:avLst/>
                </a:prstGeom>
              </p:spPr>
            </p:pic>
            <p:pic>
              <p:nvPicPr>
                <p:cNvPr id="86" name="Image 85"/>
                <p:cNvPicPr>
                  <a:picLocks noChangeAspect="1"/>
                </p:cNvPicPr>
                <p:nvPr/>
              </p:nvPicPr>
              <p:blipFill>
                <a:blip r:embed="rId4"/>
                <a:stretch>
                  <a:fillRect/>
                </a:stretch>
              </p:blipFill>
              <p:spPr>
                <a:xfrm>
                  <a:off x="4965114" y="6734962"/>
                  <a:ext cx="73158" cy="73158"/>
                </a:xfrm>
                <a:prstGeom prst="rect">
                  <a:avLst/>
                </a:prstGeom>
              </p:spPr>
            </p:pic>
          </p:grpSp>
          <p:pic>
            <p:nvPicPr>
              <p:cNvPr id="63" name="Image 62"/>
              <p:cNvPicPr>
                <a:picLocks noChangeAspect="1"/>
              </p:cNvPicPr>
              <p:nvPr/>
            </p:nvPicPr>
            <p:blipFill>
              <a:blip r:embed="rId4"/>
              <a:stretch>
                <a:fillRect/>
              </a:stretch>
            </p:blipFill>
            <p:spPr>
              <a:xfrm>
                <a:off x="4612360" y="6107715"/>
                <a:ext cx="73158" cy="73158"/>
              </a:xfrm>
              <a:prstGeom prst="rect">
                <a:avLst/>
              </a:prstGeom>
            </p:spPr>
          </p:pic>
          <p:pic>
            <p:nvPicPr>
              <p:cNvPr id="64" name="Image 63"/>
              <p:cNvPicPr>
                <a:picLocks noChangeAspect="1"/>
              </p:cNvPicPr>
              <p:nvPr/>
            </p:nvPicPr>
            <p:blipFill>
              <a:blip r:embed="rId4"/>
              <a:stretch>
                <a:fillRect/>
              </a:stretch>
            </p:blipFill>
            <p:spPr>
              <a:xfrm>
                <a:off x="4082602" y="5794764"/>
                <a:ext cx="73158" cy="73158"/>
              </a:xfrm>
              <a:prstGeom prst="rect">
                <a:avLst/>
              </a:prstGeom>
            </p:spPr>
          </p:pic>
          <p:pic>
            <p:nvPicPr>
              <p:cNvPr id="69" name="Image 68"/>
              <p:cNvPicPr>
                <a:picLocks noChangeAspect="1"/>
              </p:cNvPicPr>
              <p:nvPr/>
            </p:nvPicPr>
            <p:blipFill>
              <a:blip r:embed="rId4"/>
              <a:stretch>
                <a:fillRect/>
              </a:stretch>
            </p:blipFill>
            <p:spPr>
              <a:xfrm>
                <a:off x="4542728" y="6066034"/>
                <a:ext cx="73158" cy="73158"/>
              </a:xfrm>
              <a:prstGeom prst="rect">
                <a:avLst/>
              </a:prstGeom>
            </p:spPr>
          </p:pic>
          <p:pic>
            <p:nvPicPr>
              <p:cNvPr id="70" name="Image 69"/>
              <p:cNvPicPr>
                <a:picLocks noChangeAspect="1"/>
              </p:cNvPicPr>
              <p:nvPr/>
            </p:nvPicPr>
            <p:blipFill>
              <a:blip r:embed="rId4"/>
              <a:stretch>
                <a:fillRect/>
              </a:stretch>
            </p:blipFill>
            <p:spPr>
              <a:xfrm>
                <a:off x="4607980" y="6210204"/>
                <a:ext cx="73158" cy="73158"/>
              </a:xfrm>
              <a:prstGeom prst="rect">
                <a:avLst/>
              </a:prstGeom>
            </p:spPr>
          </p:pic>
          <p:pic>
            <p:nvPicPr>
              <p:cNvPr id="72" name="Image 71"/>
              <p:cNvPicPr>
                <a:picLocks noChangeAspect="1"/>
              </p:cNvPicPr>
              <p:nvPr/>
            </p:nvPicPr>
            <p:blipFill>
              <a:blip r:embed="rId4"/>
              <a:stretch>
                <a:fillRect/>
              </a:stretch>
            </p:blipFill>
            <p:spPr>
              <a:xfrm>
                <a:off x="4677981" y="5944644"/>
                <a:ext cx="73158" cy="73158"/>
              </a:xfrm>
              <a:prstGeom prst="rect">
                <a:avLst/>
              </a:prstGeom>
            </p:spPr>
          </p:pic>
          <p:pic>
            <p:nvPicPr>
              <p:cNvPr id="74" name="Image 73"/>
              <p:cNvPicPr>
                <a:picLocks noChangeAspect="1"/>
              </p:cNvPicPr>
              <p:nvPr/>
            </p:nvPicPr>
            <p:blipFill>
              <a:blip r:embed="rId4"/>
              <a:stretch>
                <a:fillRect/>
              </a:stretch>
            </p:blipFill>
            <p:spPr>
              <a:xfrm>
                <a:off x="4612360" y="5951024"/>
                <a:ext cx="73158" cy="73158"/>
              </a:xfrm>
              <a:prstGeom prst="rect">
                <a:avLst/>
              </a:prstGeom>
            </p:spPr>
          </p:pic>
          <p:pic>
            <p:nvPicPr>
              <p:cNvPr id="75" name="Image 74"/>
              <p:cNvPicPr>
                <a:picLocks noChangeAspect="1"/>
              </p:cNvPicPr>
              <p:nvPr/>
            </p:nvPicPr>
            <p:blipFill>
              <a:blip r:embed="rId4"/>
              <a:stretch>
                <a:fillRect/>
              </a:stretch>
            </p:blipFill>
            <p:spPr>
              <a:xfrm>
                <a:off x="4364156" y="6047716"/>
                <a:ext cx="73158" cy="73158"/>
              </a:xfrm>
              <a:prstGeom prst="rect">
                <a:avLst/>
              </a:prstGeom>
            </p:spPr>
          </p:pic>
          <p:pic>
            <p:nvPicPr>
              <p:cNvPr id="76" name="Image 75"/>
              <p:cNvPicPr>
                <a:picLocks noChangeAspect="1"/>
              </p:cNvPicPr>
              <p:nvPr/>
            </p:nvPicPr>
            <p:blipFill>
              <a:blip r:embed="rId4"/>
              <a:stretch>
                <a:fillRect/>
              </a:stretch>
            </p:blipFill>
            <p:spPr>
              <a:xfrm>
                <a:off x="4312158" y="6096993"/>
                <a:ext cx="73158" cy="73158"/>
              </a:xfrm>
              <a:prstGeom prst="rect">
                <a:avLst/>
              </a:prstGeom>
            </p:spPr>
          </p:pic>
          <p:pic>
            <p:nvPicPr>
              <p:cNvPr id="77" name="Image 76"/>
              <p:cNvPicPr>
                <a:picLocks noChangeAspect="1"/>
              </p:cNvPicPr>
              <p:nvPr/>
            </p:nvPicPr>
            <p:blipFill>
              <a:blip r:embed="rId4"/>
              <a:stretch>
                <a:fillRect/>
              </a:stretch>
            </p:blipFill>
            <p:spPr>
              <a:xfrm>
                <a:off x="4409153" y="6155225"/>
                <a:ext cx="73158" cy="73158"/>
              </a:xfrm>
              <a:prstGeom prst="rect">
                <a:avLst/>
              </a:prstGeom>
            </p:spPr>
          </p:pic>
          <p:pic>
            <p:nvPicPr>
              <p:cNvPr id="78" name="Image 77"/>
              <p:cNvPicPr>
                <a:picLocks noChangeAspect="1"/>
              </p:cNvPicPr>
              <p:nvPr/>
            </p:nvPicPr>
            <p:blipFill>
              <a:blip r:embed="rId4"/>
              <a:stretch>
                <a:fillRect/>
              </a:stretch>
            </p:blipFill>
            <p:spPr>
              <a:xfrm>
                <a:off x="4220282" y="5991709"/>
                <a:ext cx="73158" cy="73158"/>
              </a:xfrm>
              <a:prstGeom prst="rect">
                <a:avLst/>
              </a:prstGeom>
            </p:spPr>
          </p:pic>
          <p:sp>
            <p:nvSpPr>
              <p:cNvPr id="79" name="Légende encadrée avec une bordure 1 78"/>
              <p:cNvSpPr/>
              <p:nvPr/>
            </p:nvSpPr>
            <p:spPr>
              <a:xfrm>
                <a:off x="5774205" y="6519730"/>
                <a:ext cx="1546454" cy="806275"/>
              </a:xfrm>
              <a:prstGeom prst="accentBorderCallout1">
                <a:avLst>
                  <a:gd name="adj1" fmla="val 18750"/>
                  <a:gd name="adj2" fmla="val -8333"/>
                  <a:gd name="adj3" fmla="val -48217"/>
                  <a:gd name="adj4" fmla="val -75261"/>
                </a:avLst>
              </a:prstGeom>
              <a:solidFill>
                <a:srgbClr val="FFFFFF">
                  <a:alpha val="69804"/>
                </a:srgb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err="1">
                    <a:solidFill>
                      <a:schemeClr val="tx1"/>
                    </a:solidFill>
                  </a:rPr>
                  <a:t>Frontenaud</a:t>
                </a:r>
                <a:r>
                  <a:rPr lang="fr-FR" sz="1050" b="1" dirty="0">
                    <a:solidFill>
                      <a:schemeClr val="tx1"/>
                    </a:solidFill>
                  </a:rPr>
                  <a:t>   ,</a:t>
                </a:r>
                <a:r>
                  <a:rPr lang="fr-FR" sz="1050" dirty="0">
                    <a:solidFill>
                      <a:schemeClr val="tx1"/>
                    </a:solidFill>
                  </a:rPr>
                  <a:t> 200m</a:t>
                </a:r>
              </a:p>
              <a:p>
                <a:r>
                  <a:rPr lang="fr-FR" sz="900" dirty="0">
                    <a:solidFill>
                      <a:schemeClr val="tx1"/>
                    </a:solidFill>
                  </a:rPr>
                  <a:t>27,4 L/VL               </a:t>
                </a:r>
                <a:r>
                  <a:rPr lang="fr-FR" sz="900" b="1" dirty="0">
                    <a:ln>
                      <a:solidFill>
                        <a:schemeClr val="accent1"/>
                      </a:solidFill>
                    </a:ln>
                    <a:solidFill>
                      <a:schemeClr val="accent5"/>
                    </a:solidFill>
                  </a:rPr>
                  <a:t>5,6 kg MS</a:t>
                </a:r>
                <a:endParaRPr lang="fr-FR" sz="900" dirty="0">
                  <a:solidFill>
                    <a:schemeClr val="tx1"/>
                  </a:solidFill>
                </a:endParaRPr>
              </a:p>
              <a:p>
                <a:r>
                  <a:rPr lang="fr-FR" sz="900" dirty="0">
                    <a:solidFill>
                      <a:schemeClr val="tx1"/>
                    </a:solidFill>
                  </a:rPr>
                  <a:t>127g de concentrés/kg</a:t>
                </a:r>
              </a:p>
              <a:p>
                <a:r>
                  <a:rPr lang="fr-FR" sz="900" b="1" dirty="0">
                    <a:solidFill>
                      <a:srgbClr val="00B050"/>
                    </a:solidFill>
                  </a:rPr>
                  <a:t>Cout de ration </a:t>
                </a:r>
                <a:r>
                  <a:rPr lang="fr-FR" sz="1000" b="1" dirty="0">
                    <a:solidFill>
                      <a:srgbClr val="00B050"/>
                    </a:solidFill>
                  </a:rPr>
                  <a:t>106€/1000L</a:t>
                </a:r>
              </a:p>
              <a:p>
                <a:r>
                  <a:rPr lang="fr-FR" sz="900" dirty="0">
                    <a:solidFill>
                      <a:schemeClr val="tx1"/>
                    </a:solidFill>
                  </a:rPr>
                  <a:t>Cr↗ = 49,4 </a:t>
                </a:r>
                <a:r>
                  <a:rPr lang="fr-FR" sz="900" dirty="0" err="1">
                    <a:solidFill>
                      <a:schemeClr val="tx1"/>
                    </a:solidFill>
                  </a:rPr>
                  <a:t>kgMS</a:t>
                </a:r>
                <a:endParaRPr lang="fr-FR" sz="900" dirty="0">
                  <a:solidFill>
                    <a:schemeClr val="tx1"/>
                  </a:solidFill>
                </a:endParaRPr>
              </a:p>
            </p:txBody>
          </p:sp>
          <p:sp>
            <p:nvSpPr>
              <p:cNvPr id="80" name="Légende encadrée avec une bordure 1 79"/>
              <p:cNvSpPr/>
              <p:nvPr/>
            </p:nvSpPr>
            <p:spPr>
              <a:xfrm>
                <a:off x="5789587" y="4692255"/>
                <a:ext cx="1537069" cy="695365"/>
              </a:xfrm>
              <a:prstGeom prst="accentBorderCallout1">
                <a:avLst>
                  <a:gd name="adj1" fmla="val 18750"/>
                  <a:gd name="adj2" fmla="val -8333"/>
                  <a:gd name="adj3" fmla="val 180927"/>
                  <a:gd name="adj4" fmla="val -73783"/>
                </a:avLst>
              </a:prstGeom>
              <a:solidFill>
                <a:srgbClr val="FFFFFF">
                  <a:alpha val="69804"/>
                </a:srgb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err="1">
                    <a:solidFill>
                      <a:schemeClr val="tx1"/>
                    </a:solidFill>
                  </a:rPr>
                  <a:t>Saillenard</a:t>
                </a:r>
                <a:r>
                  <a:rPr lang="fr-FR" sz="1050" b="1" dirty="0">
                    <a:solidFill>
                      <a:schemeClr val="tx1"/>
                    </a:solidFill>
                  </a:rPr>
                  <a:t>, </a:t>
                </a:r>
                <a:r>
                  <a:rPr lang="fr-FR" sz="1050" dirty="0">
                    <a:solidFill>
                      <a:schemeClr val="tx1"/>
                    </a:solidFill>
                  </a:rPr>
                  <a:t>220m</a:t>
                </a:r>
              </a:p>
              <a:p>
                <a:r>
                  <a:rPr lang="fr-FR" sz="900" dirty="0">
                    <a:solidFill>
                      <a:schemeClr val="tx1"/>
                    </a:solidFill>
                  </a:rPr>
                  <a:t>22L/VL </a:t>
                </a:r>
                <a:r>
                  <a:rPr lang="fr-FR" sz="1050" dirty="0">
                    <a:solidFill>
                      <a:schemeClr val="tx1"/>
                    </a:solidFill>
                  </a:rPr>
                  <a:t>                </a:t>
                </a:r>
                <a:r>
                  <a:rPr lang="fr-FR" sz="1000" b="1" dirty="0">
                    <a:ln>
                      <a:solidFill>
                        <a:schemeClr val="accent1"/>
                      </a:solidFill>
                    </a:ln>
                    <a:solidFill>
                      <a:schemeClr val="accent5"/>
                    </a:solidFill>
                  </a:rPr>
                  <a:t>10 kg MS</a:t>
                </a:r>
                <a:endParaRPr lang="fr-FR" sz="1050" b="1" dirty="0">
                  <a:ln>
                    <a:solidFill>
                      <a:schemeClr val="accent1"/>
                    </a:solidFill>
                  </a:ln>
                  <a:solidFill>
                    <a:schemeClr val="accent5"/>
                  </a:solidFill>
                </a:endParaRPr>
              </a:p>
              <a:p>
                <a:r>
                  <a:rPr lang="fr-FR" sz="900" dirty="0">
                    <a:solidFill>
                      <a:schemeClr val="tx1"/>
                    </a:solidFill>
                  </a:rPr>
                  <a:t>225 gr de concentrés/kg</a:t>
                </a:r>
              </a:p>
              <a:p>
                <a:r>
                  <a:rPr lang="fr-FR" sz="900" b="1" dirty="0">
                    <a:solidFill>
                      <a:srgbClr val="00B050"/>
                    </a:solidFill>
                  </a:rPr>
                  <a:t>Cout de ration </a:t>
                </a:r>
                <a:r>
                  <a:rPr lang="fr-FR" sz="1000" b="1" dirty="0">
                    <a:solidFill>
                      <a:srgbClr val="00B050"/>
                    </a:solidFill>
                  </a:rPr>
                  <a:t>141€/1000L</a:t>
                </a:r>
              </a:p>
            </p:txBody>
          </p:sp>
        </p:grpSp>
        <p:pic>
          <p:nvPicPr>
            <p:cNvPr id="123" name="Image 122"/>
            <p:cNvPicPr>
              <a:picLocks noChangeAspect="1"/>
            </p:cNvPicPr>
            <p:nvPr/>
          </p:nvPicPr>
          <p:blipFill>
            <a:blip r:embed="rId4"/>
            <a:stretch>
              <a:fillRect/>
            </a:stretch>
          </p:blipFill>
          <p:spPr>
            <a:xfrm>
              <a:off x="2460789" y="8722520"/>
              <a:ext cx="73158" cy="73158"/>
            </a:xfrm>
            <a:prstGeom prst="rect">
              <a:avLst/>
            </a:prstGeom>
          </p:spPr>
        </p:pic>
        <p:pic>
          <p:nvPicPr>
            <p:cNvPr id="124" name="Image 123"/>
            <p:cNvPicPr>
              <a:picLocks noChangeAspect="1"/>
            </p:cNvPicPr>
            <p:nvPr/>
          </p:nvPicPr>
          <p:blipFill>
            <a:blip r:embed="rId4"/>
            <a:stretch>
              <a:fillRect/>
            </a:stretch>
          </p:blipFill>
          <p:spPr>
            <a:xfrm>
              <a:off x="2552807" y="9402924"/>
              <a:ext cx="73158" cy="73158"/>
            </a:xfrm>
            <a:prstGeom prst="rect">
              <a:avLst/>
            </a:prstGeom>
          </p:spPr>
        </p:pic>
      </p:grpSp>
      <p:sp>
        <p:nvSpPr>
          <p:cNvPr id="89" name="Rectangle 88"/>
          <p:cNvSpPr/>
          <p:nvPr/>
        </p:nvSpPr>
        <p:spPr>
          <a:xfrm>
            <a:off x="166820" y="6795400"/>
            <a:ext cx="7243917" cy="975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97"/>
          </a:p>
        </p:txBody>
      </p:sp>
      <p:pic>
        <p:nvPicPr>
          <p:cNvPr id="26" name="Image 25"/>
          <p:cNvPicPr>
            <a:picLocks noChangeAspect="1"/>
          </p:cNvPicPr>
          <p:nvPr/>
        </p:nvPicPr>
        <p:blipFill rotWithShape="1">
          <a:blip r:embed="rId5">
            <a:duotone>
              <a:schemeClr val="accent6">
                <a:shade val="45000"/>
                <a:satMod val="135000"/>
              </a:schemeClr>
              <a:prstClr val="white"/>
            </a:duotone>
            <a:extLst>
              <a:ext uri="{28A0092B-C50C-407E-A947-70E740481C1C}">
                <a14:useLocalDpi xmlns:a14="http://schemas.microsoft.com/office/drawing/2010/main" val="0"/>
              </a:ext>
            </a:extLst>
          </a:blip>
          <a:srcRect r="42926" b="16612"/>
          <a:stretch/>
        </p:blipFill>
        <p:spPr>
          <a:xfrm>
            <a:off x="5942126" y="8988618"/>
            <a:ext cx="1620035" cy="1469407"/>
          </a:xfrm>
          <a:prstGeom prst="rect">
            <a:avLst/>
          </a:prstGeom>
        </p:spPr>
      </p:pic>
      <p:sp>
        <p:nvSpPr>
          <p:cNvPr id="10" name="Rectangle 9"/>
          <p:cNvSpPr/>
          <p:nvPr/>
        </p:nvSpPr>
        <p:spPr>
          <a:xfrm>
            <a:off x="166199" y="130324"/>
            <a:ext cx="7227277" cy="16222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97"/>
          </a:p>
        </p:txBody>
      </p:sp>
      <p:sp>
        <p:nvSpPr>
          <p:cNvPr id="2" name="Titre 1"/>
          <p:cNvSpPr>
            <a:spLocks noGrp="1"/>
          </p:cNvSpPr>
          <p:nvPr>
            <p:ph type="ctrTitle"/>
          </p:nvPr>
        </p:nvSpPr>
        <p:spPr>
          <a:xfrm>
            <a:off x="172226" y="2174052"/>
            <a:ext cx="7238511" cy="906156"/>
          </a:xfrm>
          <a:solidFill>
            <a:schemeClr val="accent1">
              <a:lumMod val="20000"/>
              <a:lumOff val="80000"/>
              <a:alpha val="60000"/>
            </a:schemeClr>
          </a:solidFill>
          <a:effectLst>
            <a:softEdge rad="12700"/>
          </a:effectLst>
        </p:spPr>
        <p:txBody>
          <a:bodyPr numCol="1" spcCol="360000" anchor="ctr">
            <a:noAutofit/>
          </a:bodyPr>
          <a:lstStyle/>
          <a:p>
            <a:pPr>
              <a:lnSpc>
                <a:spcPct val="100000"/>
              </a:lnSpc>
              <a:spcBef>
                <a:spcPts val="400"/>
              </a:spcBef>
              <a:spcAft>
                <a:spcPts val="400"/>
              </a:spcAft>
            </a:pPr>
            <a:r>
              <a:rPr lang="fr-FR" sz="1300" b="1" dirty="0"/>
              <a:t>Le vent et le froid ont limité la croissance de l’herbe  début avril. De plus, les gelées matinales ont pénalisé la qualité de l’herbe. La croissance pour cette semaine a été de 37,6 kg de MS/ha/jour (</a:t>
            </a:r>
            <a:r>
              <a:rPr lang="fr-FR" sz="1300" b="1" dirty="0" err="1"/>
              <a:t>sem</a:t>
            </a:r>
            <a:r>
              <a:rPr lang="fr-FR" sz="1300" b="1" dirty="0"/>
              <a:t> 14), 41,4 kg MS en plaine et 28,2 kg MS en montagne. Cette croissance est correcte pour début avril (26 kg MS en 2022 et 42,8 kg MS en 2021). </a:t>
            </a:r>
            <a:br>
              <a:rPr lang="fr-FR" sz="1300" b="1" dirty="0"/>
            </a:br>
            <a:r>
              <a:rPr lang="fr-FR" sz="1300" b="1" dirty="0"/>
              <a:t>Avec 37 kg de croissance, on peut nourrir un peu plus de 2 vaches par ha en 100% pâture. </a:t>
            </a:r>
            <a:endParaRPr lang="fr-FR" sz="1300" dirty="0"/>
          </a:p>
        </p:txBody>
      </p:sp>
      <p:pic>
        <p:nvPicPr>
          <p:cNvPr id="7" name="Imag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4363" y="114846"/>
            <a:ext cx="1254731" cy="1254731"/>
          </a:xfrm>
          <a:prstGeom prst="rect">
            <a:avLst/>
          </a:prstGeom>
        </p:spPr>
      </p:pic>
      <p:sp>
        <p:nvSpPr>
          <p:cNvPr id="11" name="ZoneTexte 10"/>
          <p:cNvSpPr txBox="1"/>
          <p:nvPr/>
        </p:nvSpPr>
        <p:spPr>
          <a:xfrm>
            <a:off x="2647853" y="172102"/>
            <a:ext cx="3753112" cy="681134"/>
          </a:xfrm>
          <a:prstGeom prst="rect">
            <a:avLst/>
          </a:prstGeom>
          <a:noFill/>
        </p:spPr>
        <p:txBody>
          <a:bodyPr wrap="square" rtlCol="0">
            <a:prstTxWarp prst="textPlain">
              <a:avLst/>
            </a:prstTxWarp>
            <a:spAutoFit/>
          </a:bodyPr>
          <a:lstStyle/>
          <a:p>
            <a:pPr algn="ctr"/>
            <a:r>
              <a:rPr lang="fr-FR" sz="3793" b="1" dirty="0">
                <a:ln w="12700" cmpd="sng">
                  <a:solidFill>
                    <a:schemeClr val="tx1"/>
                  </a:solidFill>
                  <a:prstDash val="solid"/>
                </a:ln>
              </a:rPr>
              <a:t>PATU’RA</a:t>
            </a:r>
            <a:endParaRPr lang="fr-FR" sz="3793" b="1" spc="53" dirty="0">
              <a:ln w="12700" cmpd="sng">
                <a:solidFill>
                  <a:schemeClr val="tx1"/>
                </a:solidFill>
                <a:prstDash val="solid"/>
              </a:ln>
              <a:effectLst>
                <a:glow rad="38100">
                  <a:schemeClr val="accent1">
                    <a:alpha val="40000"/>
                  </a:schemeClr>
                </a:glow>
              </a:effectLst>
            </a:endParaRPr>
          </a:p>
        </p:txBody>
      </p:sp>
      <p:sp>
        <p:nvSpPr>
          <p:cNvPr id="8" name="ZoneTexte 7"/>
          <p:cNvSpPr txBox="1"/>
          <p:nvPr/>
        </p:nvSpPr>
        <p:spPr>
          <a:xfrm>
            <a:off x="1589093" y="875601"/>
            <a:ext cx="5704939" cy="887166"/>
          </a:xfrm>
          <a:prstGeom prst="rect">
            <a:avLst/>
          </a:prstGeom>
          <a:noFill/>
        </p:spPr>
        <p:txBody>
          <a:bodyPr wrap="square" rtlCol="0">
            <a:spAutoFit/>
          </a:bodyPr>
          <a:lstStyle/>
          <a:p>
            <a:pPr algn="ctr"/>
            <a:r>
              <a:rPr lang="fr-FR" sz="1897" b="1" dirty="0"/>
              <a:t>Avril 2023 – Bulletin n° 3</a:t>
            </a:r>
          </a:p>
          <a:p>
            <a:pPr algn="ctr"/>
            <a:endParaRPr lang="fr-FR" sz="843" b="1" dirty="0"/>
          </a:p>
          <a:p>
            <a:pPr algn="ctr"/>
            <a:endParaRPr lang="fr-FR" sz="317" b="1" dirty="0">
              <a:solidFill>
                <a:schemeClr val="accent6">
                  <a:lumMod val="50000"/>
                </a:schemeClr>
              </a:solidFill>
            </a:endParaRPr>
          </a:p>
          <a:p>
            <a:pPr algn="ctr"/>
            <a:endParaRPr lang="fr-FR" sz="2108" b="1" dirty="0"/>
          </a:p>
        </p:txBody>
      </p:sp>
      <p:pic>
        <p:nvPicPr>
          <p:cNvPr id="45" name="Image 4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1218" y="1137002"/>
            <a:ext cx="1396039" cy="760425"/>
          </a:xfrm>
          <a:prstGeom prst="rect">
            <a:avLst/>
          </a:prstGeom>
        </p:spPr>
      </p:pic>
      <p:sp>
        <p:nvSpPr>
          <p:cNvPr id="56" name="Rectangle 55"/>
          <p:cNvSpPr/>
          <p:nvPr/>
        </p:nvSpPr>
        <p:spPr>
          <a:xfrm>
            <a:off x="166199" y="1809843"/>
            <a:ext cx="7235730" cy="285275"/>
          </a:xfrm>
          <a:prstGeom prst="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97"/>
          </a:p>
        </p:txBody>
      </p:sp>
      <p:sp>
        <p:nvSpPr>
          <p:cNvPr id="57" name="ZoneTexte 56"/>
          <p:cNvSpPr txBox="1"/>
          <p:nvPr/>
        </p:nvSpPr>
        <p:spPr>
          <a:xfrm>
            <a:off x="195774" y="1795427"/>
            <a:ext cx="5240656" cy="351956"/>
          </a:xfrm>
          <a:prstGeom prst="rect">
            <a:avLst/>
          </a:prstGeom>
          <a:noFill/>
        </p:spPr>
        <p:txBody>
          <a:bodyPr wrap="square" rtlCol="0">
            <a:spAutoFit/>
          </a:bodyPr>
          <a:lstStyle/>
          <a:p>
            <a:r>
              <a:rPr lang="fr-FR" sz="1687" b="1" dirty="0"/>
              <a:t>Les premières mesures de croissance …</a:t>
            </a:r>
            <a:endParaRPr lang="fr-FR" sz="1897" b="1" dirty="0"/>
          </a:p>
        </p:txBody>
      </p:sp>
      <p:sp>
        <p:nvSpPr>
          <p:cNvPr id="52" name="Rectangle 51"/>
          <p:cNvSpPr/>
          <p:nvPr/>
        </p:nvSpPr>
        <p:spPr>
          <a:xfrm>
            <a:off x="172226" y="3137806"/>
            <a:ext cx="7243917" cy="975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97"/>
          </a:p>
        </p:txBody>
      </p:sp>
      <p:graphicFrame>
        <p:nvGraphicFramePr>
          <p:cNvPr id="24" name="Tableau 23"/>
          <p:cNvGraphicFramePr>
            <a:graphicFrameLocks noGrp="1"/>
          </p:cNvGraphicFramePr>
          <p:nvPr>
            <p:extLst>
              <p:ext uri="{D42A27DB-BD31-4B8C-83A1-F6EECF244321}">
                <p14:modId xmlns:p14="http://schemas.microsoft.com/office/powerpoint/2010/main" val="4263734197"/>
              </p:ext>
            </p:extLst>
          </p:nvPr>
        </p:nvGraphicFramePr>
        <p:xfrm>
          <a:off x="5526150" y="6311355"/>
          <a:ext cx="1937294" cy="3229457"/>
        </p:xfrm>
        <a:graphic>
          <a:graphicData uri="http://schemas.openxmlformats.org/drawingml/2006/table">
            <a:tbl>
              <a:tblPr firstRow="1" bandRow="1">
                <a:tableStyleId>{5C22544A-7EE6-4342-B048-85BDC9FD1C3A}</a:tableStyleId>
              </a:tblPr>
              <a:tblGrid>
                <a:gridCol w="968647">
                  <a:extLst>
                    <a:ext uri="{9D8B030D-6E8A-4147-A177-3AD203B41FA5}">
                      <a16:colId xmlns:a16="http://schemas.microsoft.com/office/drawing/2014/main" xmlns="" val="1562057552"/>
                    </a:ext>
                  </a:extLst>
                </a:gridCol>
                <a:gridCol w="968647">
                  <a:extLst>
                    <a:ext uri="{9D8B030D-6E8A-4147-A177-3AD203B41FA5}">
                      <a16:colId xmlns:a16="http://schemas.microsoft.com/office/drawing/2014/main" xmlns="" val="2021370041"/>
                    </a:ext>
                  </a:extLst>
                </a:gridCol>
              </a:tblGrid>
              <a:tr h="538272">
                <a:tc gridSpan="2">
                  <a:txBody>
                    <a:bodyPr/>
                    <a:lstStyle/>
                    <a:p>
                      <a:pPr algn="ctr"/>
                      <a:r>
                        <a:rPr lang="fr-FR" sz="1400" b="1" kern="1200" dirty="0">
                          <a:solidFill>
                            <a:schemeClr val="lt1"/>
                          </a:solidFill>
                          <a:latin typeface="+mn-lt"/>
                          <a:ea typeface="+mn-ea"/>
                          <a:cs typeface="+mn-cs"/>
                        </a:rPr>
                        <a:t>Sommes</a:t>
                      </a:r>
                      <a:r>
                        <a:rPr lang="fr-FR" sz="1400" b="1" kern="1200" baseline="0" dirty="0">
                          <a:solidFill>
                            <a:schemeClr val="lt1"/>
                          </a:solidFill>
                          <a:latin typeface="+mn-lt"/>
                          <a:ea typeface="+mn-ea"/>
                          <a:cs typeface="+mn-cs"/>
                        </a:rPr>
                        <a:t> de températures au 06/4</a:t>
                      </a:r>
                      <a:endParaRPr lang="fr-FR" sz="1400" b="1" kern="1200" dirty="0">
                        <a:solidFill>
                          <a:schemeClr val="lt1"/>
                        </a:solidFill>
                        <a:latin typeface="+mn-lt"/>
                        <a:ea typeface="+mn-ea"/>
                        <a:cs typeface="+mn-cs"/>
                      </a:endParaRPr>
                    </a:p>
                  </a:txBody>
                  <a:tcPr anchor="ctr"/>
                </a:tc>
                <a:tc hMerge="1">
                  <a:txBody>
                    <a:bodyPr/>
                    <a:lstStyle/>
                    <a:p>
                      <a:pPr algn="ctr" fontAlgn="b"/>
                      <a:endParaRPr lang="fr-FR" sz="1488" b="1" kern="1200" dirty="0">
                        <a:solidFill>
                          <a:schemeClr val="lt1"/>
                        </a:solidFill>
                        <a:latin typeface="+mn-lt"/>
                        <a:ea typeface="+mn-ea"/>
                        <a:cs typeface="+mn-cs"/>
                      </a:endParaRPr>
                    </a:p>
                  </a:txBody>
                  <a:tcPr marL="9525" marR="9525" marT="9525" marB="0" anchor="ctr"/>
                </a:tc>
                <a:extLst>
                  <a:ext uri="{0D108BD9-81ED-4DB2-BD59-A6C34878D82A}">
                    <a16:rowId xmlns:a16="http://schemas.microsoft.com/office/drawing/2014/main" xmlns="" val="3714897867"/>
                  </a:ext>
                </a:extLst>
              </a:tr>
              <a:tr h="306970">
                <a:tc>
                  <a:txBody>
                    <a:bodyPr/>
                    <a:lstStyle/>
                    <a:p>
                      <a:pPr marL="0" algn="ctr" defTabSz="755934" rtl="0" eaLnBrk="1" fontAlgn="b" latinLnBrk="0" hangingPunct="1"/>
                      <a:r>
                        <a:rPr lang="fr-FR" sz="1200" b="1" kern="1200" dirty="0">
                          <a:solidFill>
                            <a:schemeClr val="lt1"/>
                          </a:solidFill>
                          <a:latin typeface="+mn-lt"/>
                          <a:ea typeface="+mn-ea"/>
                          <a:cs typeface="+mn-cs"/>
                        </a:rPr>
                        <a:t>Stations</a:t>
                      </a:r>
                    </a:p>
                  </a:txBody>
                  <a:tcPr anchor="ctr">
                    <a:solidFill>
                      <a:schemeClr val="accent1"/>
                    </a:solidFill>
                  </a:tcPr>
                </a:tc>
                <a:tc>
                  <a:txBody>
                    <a:bodyPr/>
                    <a:lstStyle/>
                    <a:p>
                      <a:pPr marL="0" algn="ctr" defTabSz="755934" rtl="0" eaLnBrk="1" fontAlgn="b" latinLnBrk="0" hangingPunct="1"/>
                      <a:r>
                        <a:rPr lang="fr-FR" sz="1200" b="1" kern="1200" dirty="0">
                          <a:solidFill>
                            <a:schemeClr val="lt1"/>
                          </a:solidFill>
                          <a:latin typeface="+mn-lt"/>
                          <a:ea typeface="+mn-ea"/>
                          <a:cs typeface="+mn-cs"/>
                        </a:rPr>
                        <a:t>base 1</a:t>
                      </a:r>
                      <a:r>
                        <a:rPr lang="fr-FR" sz="1200" b="1" kern="1200" baseline="30000" dirty="0">
                          <a:solidFill>
                            <a:schemeClr val="lt1"/>
                          </a:solidFill>
                          <a:latin typeface="+mn-lt"/>
                          <a:ea typeface="+mn-ea"/>
                          <a:cs typeface="+mn-cs"/>
                        </a:rPr>
                        <a:t>er</a:t>
                      </a:r>
                      <a:r>
                        <a:rPr lang="fr-FR" sz="1200" b="1" kern="1200" baseline="0" dirty="0">
                          <a:solidFill>
                            <a:schemeClr val="lt1"/>
                          </a:solidFill>
                          <a:latin typeface="+mn-lt"/>
                          <a:ea typeface="+mn-ea"/>
                          <a:cs typeface="+mn-cs"/>
                        </a:rPr>
                        <a:t> février</a:t>
                      </a:r>
                      <a:endParaRPr lang="fr-FR" sz="1200" b="1" kern="1200" dirty="0">
                        <a:solidFill>
                          <a:schemeClr val="lt1"/>
                        </a:solidFill>
                        <a:latin typeface="+mn-lt"/>
                        <a:ea typeface="+mn-ea"/>
                        <a:cs typeface="+mn-cs"/>
                      </a:endParaRPr>
                    </a:p>
                  </a:txBody>
                  <a:tcPr marL="9525" marR="9525" marT="9525" marB="0" anchor="ctr">
                    <a:solidFill>
                      <a:schemeClr val="accent1"/>
                    </a:solidFill>
                  </a:tcPr>
                </a:tc>
                <a:extLst>
                  <a:ext uri="{0D108BD9-81ED-4DB2-BD59-A6C34878D82A}">
                    <a16:rowId xmlns:a16="http://schemas.microsoft.com/office/drawing/2014/main" xmlns="" val="1922413472"/>
                  </a:ext>
                </a:extLst>
              </a:tr>
              <a:tr h="389851">
                <a:tc>
                  <a:txBody>
                    <a:bodyPr/>
                    <a:lstStyle/>
                    <a:p>
                      <a:pPr algn="ctr" fontAlgn="b"/>
                      <a:r>
                        <a:rPr lang="fr-FR" sz="1250" b="0" i="0" u="none" strike="noStrike">
                          <a:solidFill>
                            <a:srgbClr val="000000"/>
                          </a:solidFill>
                          <a:effectLst/>
                          <a:latin typeface="Calibri" panose="020F0502020204030204" pitchFamily="34" charset="0"/>
                        </a:rPr>
                        <a:t>Saint Etienne du bois</a:t>
                      </a:r>
                    </a:p>
                  </a:txBody>
                  <a:tcPr marL="9525" marR="9525" marT="9525" marB="0" anchor="ctr"/>
                </a:tc>
                <a:tc>
                  <a:txBody>
                    <a:bodyPr/>
                    <a:lstStyle/>
                    <a:p>
                      <a:pPr algn="ctr" fontAlgn="b"/>
                      <a:r>
                        <a:rPr lang="fr-FR" sz="1250" b="0" i="0" u="none" strike="noStrike" dirty="0">
                          <a:solidFill>
                            <a:srgbClr val="000000"/>
                          </a:solidFill>
                          <a:effectLst/>
                          <a:latin typeface="Calibri" panose="020F0502020204030204" pitchFamily="34" charset="0"/>
                        </a:rPr>
                        <a:t>513</a:t>
                      </a:r>
                    </a:p>
                  </a:txBody>
                  <a:tcPr marL="9525" marR="9525" marT="9525" marB="0" anchor="ctr"/>
                </a:tc>
                <a:extLst>
                  <a:ext uri="{0D108BD9-81ED-4DB2-BD59-A6C34878D82A}">
                    <a16:rowId xmlns:a16="http://schemas.microsoft.com/office/drawing/2014/main" xmlns="" val="2719220900"/>
                  </a:ext>
                </a:extLst>
              </a:tr>
              <a:tr h="306970">
                <a:tc>
                  <a:txBody>
                    <a:bodyPr/>
                    <a:lstStyle/>
                    <a:p>
                      <a:pPr algn="ctr" fontAlgn="b"/>
                      <a:r>
                        <a:rPr lang="fr-FR" sz="1250" b="0" i="0" u="none" strike="noStrike" dirty="0" err="1">
                          <a:solidFill>
                            <a:srgbClr val="000000"/>
                          </a:solidFill>
                          <a:effectLst/>
                          <a:latin typeface="Calibri" panose="020F0502020204030204" pitchFamily="34" charset="0"/>
                        </a:rPr>
                        <a:t>Buellas</a:t>
                      </a:r>
                      <a:endParaRPr lang="fr-FR" sz="12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fr-FR" sz="1250" b="0" i="0" u="none" strike="noStrike" dirty="0">
                          <a:solidFill>
                            <a:srgbClr val="000000"/>
                          </a:solidFill>
                          <a:effectLst/>
                          <a:latin typeface="Calibri" panose="020F0502020204030204" pitchFamily="34" charset="0"/>
                        </a:rPr>
                        <a:t>521</a:t>
                      </a:r>
                    </a:p>
                  </a:txBody>
                  <a:tcPr marL="9525" marR="9525" marT="9525" marB="0" anchor="ctr"/>
                </a:tc>
                <a:extLst>
                  <a:ext uri="{0D108BD9-81ED-4DB2-BD59-A6C34878D82A}">
                    <a16:rowId xmlns:a16="http://schemas.microsoft.com/office/drawing/2014/main" xmlns="" val="661578227"/>
                  </a:ext>
                </a:extLst>
              </a:tr>
              <a:tr h="306970">
                <a:tc>
                  <a:txBody>
                    <a:bodyPr/>
                    <a:lstStyle/>
                    <a:p>
                      <a:pPr algn="ctr" fontAlgn="b"/>
                      <a:r>
                        <a:rPr lang="fr-FR" sz="1200" b="0" i="0" u="none" strike="noStrike" dirty="0">
                          <a:solidFill>
                            <a:srgbClr val="000000"/>
                          </a:solidFill>
                          <a:effectLst/>
                          <a:latin typeface="Calibri" panose="020F0502020204030204" pitchFamily="34" charset="0"/>
                        </a:rPr>
                        <a:t>Ambérieu en Bugey</a:t>
                      </a:r>
                    </a:p>
                  </a:txBody>
                  <a:tcPr marL="9525" marR="9525" marT="9525" marB="0" anchor="ctr"/>
                </a:tc>
                <a:tc>
                  <a:txBody>
                    <a:bodyPr/>
                    <a:lstStyle/>
                    <a:p>
                      <a:pPr algn="ctr" fontAlgn="b"/>
                      <a:r>
                        <a:rPr lang="fr-FR" sz="1200" b="0" i="0" u="none" strike="noStrike" dirty="0">
                          <a:solidFill>
                            <a:srgbClr val="000000"/>
                          </a:solidFill>
                          <a:effectLst/>
                          <a:latin typeface="Calibri" panose="020F0502020204030204" pitchFamily="34" charset="0"/>
                        </a:rPr>
                        <a:t>539</a:t>
                      </a:r>
                    </a:p>
                  </a:txBody>
                  <a:tcPr marL="9525" marR="9525" marT="9525" marB="0" anchor="ctr"/>
                </a:tc>
                <a:extLst>
                  <a:ext uri="{0D108BD9-81ED-4DB2-BD59-A6C34878D82A}">
                    <a16:rowId xmlns:a16="http://schemas.microsoft.com/office/drawing/2014/main" xmlns="" val="1826647973"/>
                  </a:ext>
                </a:extLst>
              </a:tr>
              <a:tr h="306970">
                <a:tc>
                  <a:txBody>
                    <a:bodyPr/>
                    <a:lstStyle/>
                    <a:p>
                      <a:pPr algn="ctr" fontAlgn="b"/>
                      <a:r>
                        <a:rPr lang="fr-FR" sz="1250" b="0" i="0" u="none" strike="noStrike" dirty="0" err="1">
                          <a:solidFill>
                            <a:srgbClr val="000000"/>
                          </a:solidFill>
                          <a:effectLst/>
                          <a:latin typeface="Calibri" panose="020F0502020204030204" pitchFamily="34" charset="0"/>
                        </a:rPr>
                        <a:t>Innimond</a:t>
                      </a:r>
                      <a:endParaRPr lang="fr-FR" sz="125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fr-FR" sz="1250" b="0" i="0" u="none" strike="noStrike" dirty="0">
                          <a:solidFill>
                            <a:srgbClr val="000000"/>
                          </a:solidFill>
                          <a:effectLst/>
                          <a:latin typeface="Calibri" panose="020F0502020204030204" pitchFamily="34" charset="0"/>
                        </a:rPr>
                        <a:t>356</a:t>
                      </a:r>
                    </a:p>
                  </a:txBody>
                  <a:tcPr marL="9525" marR="9525" marT="9525" marB="0" anchor="ctr"/>
                </a:tc>
                <a:extLst>
                  <a:ext uri="{0D108BD9-81ED-4DB2-BD59-A6C34878D82A}">
                    <a16:rowId xmlns:a16="http://schemas.microsoft.com/office/drawing/2014/main" xmlns="" val="1756647328"/>
                  </a:ext>
                </a:extLst>
              </a:tr>
              <a:tr h="306970">
                <a:tc>
                  <a:txBody>
                    <a:bodyPr/>
                    <a:lstStyle/>
                    <a:p>
                      <a:pPr algn="ctr" fontAlgn="b"/>
                      <a:r>
                        <a:rPr lang="fr-FR" sz="1250" b="0" i="0" u="none" strike="noStrike">
                          <a:solidFill>
                            <a:srgbClr val="000000"/>
                          </a:solidFill>
                          <a:effectLst/>
                          <a:latin typeface="Calibri" panose="020F0502020204030204" pitchFamily="34" charset="0"/>
                        </a:rPr>
                        <a:t>Montret</a:t>
                      </a:r>
                    </a:p>
                  </a:txBody>
                  <a:tcPr marL="9525" marR="9525" marT="9525" marB="0" anchor="ctr"/>
                </a:tc>
                <a:tc>
                  <a:txBody>
                    <a:bodyPr/>
                    <a:lstStyle/>
                    <a:p>
                      <a:pPr algn="ctr" fontAlgn="b"/>
                      <a:r>
                        <a:rPr lang="fr-FR" sz="1250" b="0" i="0" u="none" strike="noStrike" dirty="0">
                          <a:solidFill>
                            <a:srgbClr val="000000"/>
                          </a:solidFill>
                          <a:effectLst/>
                          <a:latin typeface="Calibri" panose="020F0502020204030204" pitchFamily="34" charset="0"/>
                        </a:rPr>
                        <a:t>500</a:t>
                      </a:r>
                    </a:p>
                  </a:txBody>
                  <a:tcPr marL="9525" marR="9525" marT="9525" marB="0" anchor="ctr"/>
                </a:tc>
                <a:extLst>
                  <a:ext uri="{0D108BD9-81ED-4DB2-BD59-A6C34878D82A}">
                    <a16:rowId xmlns:a16="http://schemas.microsoft.com/office/drawing/2014/main" xmlns="" val="2552725763"/>
                  </a:ext>
                </a:extLst>
              </a:tr>
              <a:tr h="306970">
                <a:tc>
                  <a:txBody>
                    <a:bodyPr/>
                    <a:lstStyle/>
                    <a:p>
                      <a:pPr algn="ctr" fontAlgn="b"/>
                      <a:r>
                        <a:rPr lang="fr-FR" sz="1250" b="0" i="0" u="none" strike="noStrike">
                          <a:solidFill>
                            <a:srgbClr val="000000"/>
                          </a:solidFill>
                          <a:effectLst/>
                          <a:latin typeface="Calibri" panose="020F0502020204030204" pitchFamily="34" charset="0"/>
                        </a:rPr>
                        <a:t>Paray le monial</a:t>
                      </a:r>
                    </a:p>
                  </a:txBody>
                  <a:tcPr marL="9525" marR="9525" marT="9525" marB="0" anchor="ctr"/>
                </a:tc>
                <a:tc>
                  <a:txBody>
                    <a:bodyPr/>
                    <a:lstStyle/>
                    <a:p>
                      <a:pPr algn="ctr" fontAlgn="b"/>
                      <a:r>
                        <a:rPr lang="fr-FR" sz="1250" b="0" i="0" u="none" strike="noStrike" dirty="0">
                          <a:solidFill>
                            <a:srgbClr val="000000"/>
                          </a:solidFill>
                          <a:effectLst/>
                          <a:latin typeface="Calibri" panose="020F0502020204030204" pitchFamily="34" charset="0"/>
                        </a:rPr>
                        <a:t>472</a:t>
                      </a:r>
                    </a:p>
                  </a:txBody>
                  <a:tcPr marL="9525" marR="9525" marT="9525" marB="0" anchor="ctr"/>
                </a:tc>
                <a:extLst>
                  <a:ext uri="{0D108BD9-81ED-4DB2-BD59-A6C34878D82A}">
                    <a16:rowId xmlns:a16="http://schemas.microsoft.com/office/drawing/2014/main" xmlns="" val="3507607089"/>
                  </a:ext>
                </a:extLst>
              </a:tr>
              <a:tr h="306970">
                <a:tc>
                  <a:txBody>
                    <a:bodyPr/>
                    <a:lstStyle/>
                    <a:p>
                      <a:pPr algn="ctr" fontAlgn="b"/>
                      <a:r>
                        <a:rPr lang="fr-FR" sz="1250" b="0" i="0" u="none" strike="noStrike">
                          <a:solidFill>
                            <a:srgbClr val="000000"/>
                          </a:solidFill>
                          <a:effectLst/>
                          <a:latin typeface="Calibri" panose="020F0502020204030204" pitchFamily="34" charset="0"/>
                        </a:rPr>
                        <a:t>Sologny</a:t>
                      </a:r>
                    </a:p>
                  </a:txBody>
                  <a:tcPr marL="9525" marR="9525" marT="9525" marB="0" anchor="ctr"/>
                </a:tc>
                <a:tc>
                  <a:txBody>
                    <a:bodyPr/>
                    <a:lstStyle/>
                    <a:p>
                      <a:pPr algn="ctr" fontAlgn="b"/>
                      <a:r>
                        <a:rPr lang="fr-FR" sz="1250" b="0" i="0" u="none" strike="noStrike" dirty="0">
                          <a:solidFill>
                            <a:srgbClr val="000000"/>
                          </a:solidFill>
                          <a:effectLst/>
                          <a:latin typeface="Calibri" panose="020F0502020204030204" pitchFamily="34" charset="0"/>
                        </a:rPr>
                        <a:t>472</a:t>
                      </a:r>
                    </a:p>
                  </a:txBody>
                  <a:tcPr marL="9525" marR="9525" marT="9525" marB="0" anchor="ctr"/>
                </a:tc>
                <a:extLst>
                  <a:ext uri="{0D108BD9-81ED-4DB2-BD59-A6C34878D82A}">
                    <a16:rowId xmlns:a16="http://schemas.microsoft.com/office/drawing/2014/main" xmlns="" val="2681072171"/>
                  </a:ext>
                </a:extLst>
              </a:tr>
            </a:tbl>
          </a:graphicData>
        </a:graphic>
      </p:graphicFrame>
      <p:grpSp>
        <p:nvGrpSpPr>
          <p:cNvPr id="9" name="Groupe 8"/>
          <p:cNvGrpSpPr/>
          <p:nvPr/>
        </p:nvGrpSpPr>
        <p:grpSpPr>
          <a:xfrm>
            <a:off x="111024" y="3308338"/>
            <a:ext cx="4659864" cy="1588471"/>
            <a:chOff x="90546" y="3683825"/>
            <a:chExt cx="4662358" cy="1588471"/>
          </a:xfrm>
        </p:grpSpPr>
        <p:sp>
          <p:nvSpPr>
            <p:cNvPr id="25" name="Rectangle 24"/>
            <p:cNvSpPr/>
            <p:nvPr/>
          </p:nvSpPr>
          <p:spPr>
            <a:xfrm>
              <a:off x="90546" y="3706290"/>
              <a:ext cx="4662358" cy="1566006"/>
            </a:xfrm>
            <a:prstGeom prst="rect">
              <a:avLst/>
            </a:prstGeom>
          </p:spPr>
          <p:txBody>
            <a:bodyPr wrap="square">
              <a:spAutoFit/>
            </a:bodyPr>
            <a:lstStyle/>
            <a:p>
              <a:pPr algn="just">
                <a:lnSpc>
                  <a:spcPct val="107000"/>
                </a:lnSpc>
                <a:spcAft>
                  <a:spcPts val="800"/>
                </a:spcAft>
              </a:pPr>
              <a:r>
                <a:rPr lang="fr-FR" sz="1200" dirty="0">
                  <a:latin typeface="+mj-lt"/>
                  <a:ea typeface="+mj-ea"/>
                  <a:cs typeface="+mj-cs"/>
                </a:rPr>
                <a:t>A la découverte de l’outil		            </a:t>
              </a:r>
            </a:p>
            <a:p>
              <a:pPr algn="just">
                <a:lnSpc>
                  <a:spcPct val="107000"/>
                </a:lnSpc>
                <a:spcAft>
                  <a:spcPts val="800"/>
                </a:spcAft>
              </a:pPr>
              <a:r>
                <a:rPr lang="fr-FR" sz="1400" dirty="0">
                  <a:solidFill>
                    <a:srgbClr val="FFC000"/>
                  </a:solidFill>
                  <a:latin typeface="+mj-lt"/>
                  <a:ea typeface="+mj-ea"/>
                  <a:cs typeface="+mj-cs"/>
                </a:rPr>
                <a:t>     </a:t>
              </a:r>
              <a:r>
                <a:rPr lang="fr-FR" sz="1600" dirty="0">
                  <a:solidFill>
                    <a:srgbClr val="FFC000"/>
                  </a:solidFill>
                  <a:latin typeface="+mj-lt"/>
                  <a:ea typeface="+mj-ea"/>
                  <a:cs typeface="+mj-cs"/>
                </a:rPr>
                <a:t> </a:t>
              </a:r>
              <a:r>
                <a:rPr lang="fr-FR" sz="1600" b="1" dirty="0">
                  <a:solidFill>
                    <a:srgbClr val="FFC000"/>
                  </a:solidFill>
                  <a:latin typeface="+mj-lt"/>
                  <a:ea typeface="+mj-ea"/>
                  <a:cs typeface="+mj-cs"/>
                </a:rPr>
                <a:t>ZOOM</a:t>
              </a:r>
              <a:r>
                <a:rPr lang="fr-FR" sz="1600" dirty="0">
                  <a:solidFill>
                    <a:srgbClr val="FFC000"/>
                  </a:solidFill>
                  <a:latin typeface="+mj-lt"/>
                  <a:ea typeface="+mj-ea"/>
                  <a:cs typeface="+mj-cs"/>
                </a:rPr>
                <a:t> </a:t>
              </a:r>
              <a:r>
                <a:rPr lang="fr-FR" sz="1400" dirty="0">
                  <a:solidFill>
                    <a:srgbClr val="FFC000"/>
                  </a:solidFill>
                  <a:latin typeface="+mj-lt"/>
                  <a:ea typeface="+mj-ea"/>
                  <a:cs typeface="+mj-cs"/>
                </a:rPr>
                <a:t>sur le Module « Pâturage » </a:t>
              </a:r>
            </a:p>
            <a:p>
              <a:pPr algn="just">
                <a:lnSpc>
                  <a:spcPct val="107000"/>
                </a:lnSpc>
                <a:spcAft>
                  <a:spcPts val="200"/>
                </a:spcAft>
              </a:pPr>
              <a:r>
                <a:rPr lang="fr-FR" sz="1200" dirty="0">
                  <a:latin typeface="+mj-lt"/>
                  <a:ea typeface="+mj-ea"/>
                  <a:cs typeface="+mj-cs"/>
                </a:rPr>
                <a:t>Avec la licence découverte, vous pouvez saisir votre calendrier de pâturage et obtenir un bilan de fin de campagne, la part de pâture dans la ration, le rendement par parcelle, …</a:t>
              </a:r>
            </a:p>
            <a:p>
              <a:pPr algn="just">
                <a:lnSpc>
                  <a:spcPct val="107000"/>
                </a:lnSpc>
                <a:spcAft>
                  <a:spcPts val="800"/>
                </a:spcAft>
              </a:pPr>
              <a:endParaRPr lang="fr-FR" sz="1200" dirty="0">
                <a:latin typeface="+mj-lt"/>
                <a:cs typeface="Calibri Light" panose="020F0302020204030204" pitchFamily="34" charset="0"/>
              </a:endParaRPr>
            </a:p>
          </p:txBody>
        </p:sp>
        <p:pic>
          <p:nvPicPr>
            <p:cNvPr id="6" name="Imag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98552" y="3683825"/>
              <a:ext cx="1397637" cy="350711"/>
            </a:xfrm>
            <a:prstGeom prst="rect">
              <a:avLst/>
            </a:prstGeom>
          </p:spPr>
        </p:pic>
      </p:grpSp>
      <p:sp>
        <p:nvSpPr>
          <p:cNvPr id="106" name="Rectangle 105"/>
          <p:cNvSpPr/>
          <p:nvPr/>
        </p:nvSpPr>
        <p:spPr>
          <a:xfrm>
            <a:off x="760264" y="7040610"/>
            <a:ext cx="3260604" cy="738664"/>
          </a:xfrm>
          <a:prstGeom prst="rect">
            <a:avLst/>
          </a:prstGeom>
        </p:spPr>
        <p:txBody>
          <a:bodyPr wrap="square">
            <a:spAutoFit/>
          </a:bodyPr>
          <a:lstStyle/>
          <a:p>
            <a:pPr algn="ctr"/>
            <a:r>
              <a:rPr lang="fr-FR" sz="1200" i="1" dirty="0"/>
              <a:t>Croissance en kg MS/ha/jr</a:t>
            </a:r>
          </a:p>
          <a:p>
            <a:pPr algn="ctr"/>
            <a:r>
              <a:rPr lang="fr-FR" sz="1000" i="1" dirty="0">
                <a:solidFill>
                  <a:srgbClr val="FFC000"/>
                </a:solidFill>
              </a:rPr>
              <a:t>Système ensilage</a:t>
            </a:r>
          </a:p>
          <a:p>
            <a:pPr algn="ctr"/>
            <a:r>
              <a:rPr lang="fr-FR" sz="1000" i="1" dirty="0">
                <a:solidFill>
                  <a:schemeClr val="accent6"/>
                </a:solidFill>
              </a:rPr>
              <a:t>Système foin</a:t>
            </a:r>
          </a:p>
          <a:p>
            <a:pPr algn="ctr"/>
            <a:r>
              <a:rPr lang="fr-FR" sz="1000" b="1" i="1" dirty="0">
                <a:ln>
                  <a:solidFill>
                    <a:schemeClr val="accent1"/>
                  </a:solidFill>
                </a:ln>
                <a:solidFill>
                  <a:schemeClr val="accent1"/>
                </a:solidFill>
              </a:rPr>
              <a:t>               Kg MS pâturée dans la ration</a:t>
            </a:r>
            <a:endParaRPr lang="fr-FR" sz="1000" b="1" i="1" dirty="0">
              <a:solidFill>
                <a:schemeClr val="accent1"/>
              </a:solidFill>
            </a:endParaRPr>
          </a:p>
        </p:txBody>
      </p:sp>
      <p:sp>
        <p:nvSpPr>
          <p:cNvPr id="22" name="Rectangle 21"/>
          <p:cNvSpPr/>
          <p:nvPr/>
        </p:nvSpPr>
        <p:spPr>
          <a:xfrm>
            <a:off x="-1282890" y="-1474440"/>
            <a:ext cx="6951853" cy="369332"/>
          </a:xfrm>
          <a:prstGeom prst="rect">
            <a:avLst/>
          </a:prstGeom>
        </p:spPr>
        <p:txBody>
          <a:bodyPr wrap="square">
            <a:spAutoFit/>
          </a:bodyPr>
          <a:lstStyle/>
          <a:p>
            <a:endParaRPr lang="fr-FR" dirty="0"/>
          </a:p>
        </p:txBody>
      </p:sp>
      <p:grpSp>
        <p:nvGrpSpPr>
          <p:cNvPr id="30" name="Groupe 29"/>
          <p:cNvGrpSpPr/>
          <p:nvPr/>
        </p:nvGrpSpPr>
        <p:grpSpPr>
          <a:xfrm>
            <a:off x="442944" y="6280790"/>
            <a:ext cx="4879075" cy="458638"/>
            <a:chOff x="1157975" y="6629496"/>
            <a:chExt cx="4081465" cy="830997"/>
          </a:xfrm>
        </p:grpSpPr>
        <p:sp>
          <p:nvSpPr>
            <p:cNvPr id="27" name="ZoneTexte 26"/>
            <p:cNvSpPr txBox="1"/>
            <p:nvPr/>
          </p:nvSpPr>
          <p:spPr>
            <a:xfrm>
              <a:off x="1536525" y="6629496"/>
              <a:ext cx="3702915" cy="830997"/>
            </a:xfrm>
            <a:prstGeom prst="rect">
              <a:avLst/>
            </a:prstGeom>
            <a:solidFill>
              <a:srgbClr val="FFC000"/>
            </a:solidFill>
          </p:spPr>
          <p:txBody>
            <a:bodyPr wrap="square" rtlCol="0">
              <a:spAutoFit/>
            </a:bodyPr>
            <a:lstStyle>
              <a:defPPr>
                <a:defRPr lang="fr-FR"/>
              </a:defPPr>
              <a:lvl1pPr algn="ctr">
                <a:defRPr sz="1200"/>
              </a:lvl1pPr>
            </a:lstStyle>
            <a:p>
              <a:r>
                <a:rPr lang="fr-FR" b="1" dirty="0"/>
                <a:t>+ la version smartphone </a:t>
              </a:r>
              <a:r>
                <a:rPr lang="fr-FR" b="1" dirty="0">
                  <a:sym typeface="Wingdings" panose="05000000000000000000" pitchFamily="2" charset="2"/>
                </a:rPr>
                <a:t> le calendrier toujours dans la poche</a:t>
              </a:r>
              <a:endParaRPr lang="fr-FR" b="1" dirty="0"/>
            </a:p>
            <a:p>
              <a:r>
                <a:rPr lang="fr-FR" b="1" dirty="0"/>
                <a:t> la rapidité de saisie avec la recopie des données de la veille</a:t>
              </a:r>
            </a:p>
          </p:txBody>
        </p:sp>
        <p:pic>
          <p:nvPicPr>
            <p:cNvPr id="28" name="Image 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57975" y="6659521"/>
              <a:ext cx="558139" cy="751030"/>
            </a:xfrm>
            <a:prstGeom prst="rect">
              <a:avLst/>
            </a:prstGeom>
          </p:spPr>
        </p:pic>
      </p:grpSp>
      <p:sp>
        <p:nvSpPr>
          <p:cNvPr id="90" name="Légende encadrée avec une bordure 1 89"/>
          <p:cNvSpPr/>
          <p:nvPr/>
        </p:nvSpPr>
        <p:spPr>
          <a:xfrm rot="10800000" flipV="1">
            <a:off x="79789" y="9118675"/>
            <a:ext cx="1585577" cy="702940"/>
          </a:xfrm>
          <a:prstGeom prst="accentBorderCallout1">
            <a:avLst>
              <a:gd name="adj1" fmla="val 27015"/>
              <a:gd name="adj2" fmla="val -8333"/>
              <a:gd name="adj3" fmla="val 39812"/>
              <a:gd name="adj4" fmla="val -46505"/>
            </a:avLst>
          </a:prstGeom>
          <a:solidFill>
            <a:srgbClr val="FFFFFF">
              <a:alpha val="69804"/>
            </a:srgb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chemeClr val="tx1"/>
                </a:solidFill>
              </a:rPr>
              <a:t>Relevant,</a:t>
            </a:r>
            <a:r>
              <a:rPr lang="fr-FR" sz="1050" dirty="0">
                <a:solidFill>
                  <a:schemeClr val="tx1"/>
                </a:solidFill>
              </a:rPr>
              <a:t> 200m</a:t>
            </a:r>
          </a:p>
          <a:p>
            <a:r>
              <a:rPr lang="fr-FR" sz="1050" dirty="0">
                <a:solidFill>
                  <a:schemeClr val="tx1"/>
                </a:solidFill>
              </a:rPr>
              <a:t>27,5 L/VL      </a:t>
            </a:r>
            <a:r>
              <a:rPr lang="fr-FR" sz="1050" b="1" dirty="0">
                <a:ln>
                  <a:solidFill>
                    <a:schemeClr val="accent1"/>
                  </a:solidFill>
                </a:ln>
                <a:solidFill>
                  <a:schemeClr val="accent5"/>
                </a:solidFill>
              </a:rPr>
              <a:t>13 kg MS</a:t>
            </a:r>
          </a:p>
          <a:p>
            <a:r>
              <a:rPr lang="fr-FR" sz="900" dirty="0">
                <a:solidFill>
                  <a:schemeClr val="tx1"/>
                </a:solidFill>
              </a:rPr>
              <a:t>105 g de concentrés/kg</a:t>
            </a:r>
          </a:p>
          <a:p>
            <a:r>
              <a:rPr lang="fr-FR" sz="900" b="1" dirty="0">
                <a:solidFill>
                  <a:srgbClr val="00B050"/>
                </a:solidFill>
              </a:rPr>
              <a:t>Cout de ration 83 </a:t>
            </a:r>
            <a:r>
              <a:rPr lang="fr-FR" sz="1000" b="1" dirty="0">
                <a:solidFill>
                  <a:srgbClr val="00B050"/>
                </a:solidFill>
              </a:rPr>
              <a:t>€/1000L</a:t>
            </a:r>
          </a:p>
        </p:txBody>
      </p:sp>
      <p:sp>
        <p:nvSpPr>
          <p:cNvPr id="122" name="Légende encadrée avec une bordure 1 121"/>
          <p:cNvSpPr/>
          <p:nvPr/>
        </p:nvSpPr>
        <p:spPr>
          <a:xfrm>
            <a:off x="3877526" y="8123601"/>
            <a:ext cx="1536011" cy="802084"/>
          </a:xfrm>
          <a:prstGeom prst="accentBorderCallout1">
            <a:avLst>
              <a:gd name="adj1" fmla="val 18750"/>
              <a:gd name="adj2" fmla="val -8333"/>
              <a:gd name="adj3" fmla="val 58758"/>
              <a:gd name="adj4" fmla="val -65842"/>
            </a:avLst>
          </a:prstGeom>
          <a:solidFill>
            <a:srgbClr val="FFFFFF">
              <a:alpha val="69804"/>
            </a:srgb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b="1" dirty="0">
                <a:solidFill>
                  <a:schemeClr val="tx1"/>
                </a:solidFill>
              </a:rPr>
              <a:t>Champagnat, </a:t>
            </a:r>
            <a:endParaRPr lang="fr-FR" sz="1050" dirty="0">
              <a:solidFill>
                <a:schemeClr val="tx1"/>
              </a:solidFill>
            </a:endParaRPr>
          </a:p>
          <a:p>
            <a:r>
              <a:rPr lang="fr-FR" sz="900" dirty="0">
                <a:solidFill>
                  <a:schemeClr val="tx1"/>
                </a:solidFill>
              </a:rPr>
              <a:t>29L/VL   </a:t>
            </a:r>
            <a:r>
              <a:rPr lang="fr-FR" sz="900" b="1" dirty="0">
                <a:ln>
                  <a:solidFill>
                    <a:schemeClr val="accent1"/>
                  </a:solidFill>
                </a:ln>
                <a:solidFill>
                  <a:schemeClr val="accent5"/>
                </a:solidFill>
              </a:rPr>
              <a:t>    8  kg MS </a:t>
            </a:r>
          </a:p>
          <a:p>
            <a:r>
              <a:rPr lang="fr-FR" sz="900" dirty="0">
                <a:solidFill>
                  <a:schemeClr val="tx1"/>
                </a:solidFill>
              </a:rPr>
              <a:t>208g de concentrés/kg </a:t>
            </a:r>
          </a:p>
          <a:p>
            <a:r>
              <a:rPr lang="fr-FR" sz="900" b="1" dirty="0">
                <a:solidFill>
                  <a:srgbClr val="00B050"/>
                </a:solidFill>
              </a:rPr>
              <a:t>Cout de ration </a:t>
            </a:r>
            <a:r>
              <a:rPr lang="fr-FR" sz="1000" b="1" dirty="0">
                <a:solidFill>
                  <a:srgbClr val="00B050"/>
                </a:solidFill>
              </a:rPr>
              <a:t>134€/1000L</a:t>
            </a:r>
          </a:p>
          <a:p>
            <a:r>
              <a:rPr lang="fr-FR" sz="1000" dirty="0">
                <a:solidFill>
                  <a:schemeClr val="tx1"/>
                </a:solidFill>
              </a:rPr>
              <a:t>Cr↗ = 27,9 </a:t>
            </a:r>
            <a:r>
              <a:rPr lang="fr-FR" sz="1000" dirty="0" err="1">
                <a:solidFill>
                  <a:schemeClr val="tx1"/>
                </a:solidFill>
              </a:rPr>
              <a:t>kgMS</a:t>
            </a:r>
            <a:endParaRPr lang="fr-FR" sz="1000" dirty="0">
              <a:solidFill>
                <a:schemeClr val="tx1"/>
              </a:solidFill>
            </a:endParaRPr>
          </a:p>
        </p:txBody>
      </p:sp>
      <p:sp>
        <p:nvSpPr>
          <p:cNvPr id="83" name="ZoneTexte 82"/>
          <p:cNvSpPr txBox="1"/>
          <p:nvPr/>
        </p:nvSpPr>
        <p:spPr>
          <a:xfrm>
            <a:off x="4555048" y="10104426"/>
            <a:ext cx="2846881" cy="270843"/>
          </a:xfrm>
          <a:prstGeom prst="rect">
            <a:avLst/>
          </a:prstGeom>
          <a:solidFill>
            <a:srgbClr val="FFFFFF">
              <a:alpha val="65098"/>
            </a:srgbClr>
          </a:solidFill>
        </p:spPr>
        <p:txBody>
          <a:bodyPr wrap="square" rtlCol="0">
            <a:spAutoFit/>
          </a:bodyPr>
          <a:lstStyle/>
          <a:p>
            <a:r>
              <a:rPr lang="fr-FR" sz="1160" i="1" dirty="0">
                <a:solidFill>
                  <a:schemeClr val="bg1">
                    <a:lumMod val="50000"/>
                  </a:schemeClr>
                </a:solidFill>
              </a:rPr>
              <a:t>Rémi BERTHET, rberthet@acsel-ce.fr</a:t>
            </a:r>
          </a:p>
        </p:txBody>
      </p:sp>
      <p:pic>
        <p:nvPicPr>
          <p:cNvPr id="12" name="Image 11"/>
          <p:cNvPicPr>
            <a:picLocks noChangeAspect="1"/>
          </p:cNvPicPr>
          <p:nvPr/>
        </p:nvPicPr>
        <p:blipFill>
          <a:blip r:embed="rId10"/>
          <a:stretch>
            <a:fillRect/>
          </a:stretch>
        </p:blipFill>
        <p:spPr>
          <a:xfrm>
            <a:off x="101650" y="4900251"/>
            <a:ext cx="2711174" cy="1239842"/>
          </a:xfrm>
          <a:prstGeom prst="rect">
            <a:avLst/>
          </a:prstGeom>
        </p:spPr>
      </p:pic>
      <p:pic>
        <p:nvPicPr>
          <p:cNvPr id="15" name="Image 14"/>
          <p:cNvPicPr>
            <a:picLocks noChangeAspect="1"/>
          </p:cNvPicPr>
          <p:nvPr/>
        </p:nvPicPr>
        <p:blipFill>
          <a:blip r:embed="rId11"/>
          <a:stretch>
            <a:fillRect/>
          </a:stretch>
        </p:blipFill>
        <p:spPr>
          <a:xfrm>
            <a:off x="2918459" y="5110523"/>
            <a:ext cx="2409765" cy="1156445"/>
          </a:xfrm>
          <a:prstGeom prst="rect">
            <a:avLst/>
          </a:prstGeom>
        </p:spPr>
      </p:pic>
      <p:pic>
        <p:nvPicPr>
          <p:cNvPr id="33" name="Image 32"/>
          <p:cNvPicPr>
            <a:picLocks noChangeAspect="1"/>
          </p:cNvPicPr>
          <p:nvPr/>
        </p:nvPicPr>
        <p:blipFill>
          <a:blip r:embed="rId12"/>
          <a:stretch>
            <a:fillRect/>
          </a:stretch>
        </p:blipFill>
        <p:spPr>
          <a:xfrm>
            <a:off x="3213347" y="4441531"/>
            <a:ext cx="1767658" cy="644318"/>
          </a:xfrm>
          <a:prstGeom prst="rect">
            <a:avLst/>
          </a:prstGeom>
        </p:spPr>
      </p:pic>
      <p:sp>
        <p:nvSpPr>
          <p:cNvPr id="92" name="Légende encadrée avec une bordure 1 91"/>
          <p:cNvSpPr/>
          <p:nvPr/>
        </p:nvSpPr>
        <p:spPr>
          <a:xfrm rot="10800000" flipV="1">
            <a:off x="80938" y="7265509"/>
            <a:ext cx="1585935" cy="771675"/>
          </a:xfrm>
          <a:prstGeom prst="accentBorderCallout1">
            <a:avLst>
              <a:gd name="adj1" fmla="val 27015"/>
              <a:gd name="adj2" fmla="val -8333"/>
              <a:gd name="adj3" fmla="val 195461"/>
              <a:gd name="adj4" fmla="val -64294"/>
            </a:avLst>
          </a:prstGeom>
          <a:solidFill>
            <a:srgbClr val="FFFFFF">
              <a:alpha val="69804"/>
            </a:srgb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Varennes , </a:t>
            </a:r>
            <a:r>
              <a:rPr lang="fr-FR" sz="1200" dirty="0">
                <a:solidFill>
                  <a:schemeClr val="tx1"/>
                </a:solidFill>
              </a:rPr>
              <a:t>200m</a:t>
            </a:r>
          </a:p>
          <a:p>
            <a:r>
              <a:rPr lang="fr-FR" sz="1050" dirty="0">
                <a:solidFill>
                  <a:schemeClr val="tx1"/>
                </a:solidFill>
              </a:rPr>
              <a:t>36 L/VL                </a:t>
            </a:r>
            <a:r>
              <a:rPr lang="fr-FR" sz="1050" b="1" dirty="0">
                <a:ln>
                  <a:solidFill>
                    <a:schemeClr val="accent1"/>
                  </a:solidFill>
                </a:ln>
                <a:solidFill>
                  <a:schemeClr val="accent5"/>
                </a:solidFill>
              </a:rPr>
              <a:t>5 kg MS</a:t>
            </a:r>
          </a:p>
          <a:p>
            <a:r>
              <a:rPr lang="fr-FR" sz="900" dirty="0">
                <a:solidFill>
                  <a:schemeClr val="tx1"/>
                </a:solidFill>
              </a:rPr>
              <a:t>150 g de concentrés/kg</a:t>
            </a:r>
          </a:p>
          <a:p>
            <a:r>
              <a:rPr lang="fr-FR" sz="900" b="1" dirty="0">
                <a:solidFill>
                  <a:srgbClr val="00B050"/>
                </a:solidFill>
              </a:rPr>
              <a:t>Cout de ration 1</a:t>
            </a:r>
            <a:r>
              <a:rPr lang="fr-FR" sz="1000" b="1" dirty="0">
                <a:solidFill>
                  <a:srgbClr val="00B050"/>
                </a:solidFill>
              </a:rPr>
              <a:t>21€/1000L</a:t>
            </a:r>
          </a:p>
          <a:p>
            <a:r>
              <a:rPr lang="fr-FR" sz="900" dirty="0">
                <a:solidFill>
                  <a:schemeClr val="tx1"/>
                </a:solidFill>
              </a:rPr>
              <a:t>Cr↗ = 24,7 </a:t>
            </a:r>
            <a:r>
              <a:rPr lang="fr-FR" sz="900" dirty="0" err="1">
                <a:solidFill>
                  <a:schemeClr val="tx1"/>
                </a:solidFill>
              </a:rPr>
              <a:t>kgMS</a:t>
            </a:r>
            <a:endParaRPr lang="fr-FR" sz="900" dirty="0">
              <a:solidFill>
                <a:schemeClr val="tx1"/>
              </a:solidFill>
            </a:endParaRPr>
          </a:p>
        </p:txBody>
      </p:sp>
      <p:sp>
        <p:nvSpPr>
          <p:cNvPr id="68" name="Légende encadrée avec une bordure 1 67"/>
          <p:cNvSpPr/>
          <p:nvPr/>
        </p:nvSpPr>
        <p:spPr>
          <a:xfrm rot="10800000" flipV="1">
            <a:off x="83533" y="8151850"/>
            <a:ext cx="1589032" cy="836768"/>
          </a:xfrm>
          <a:prstGeom prst="accentBorderCallout1">
            <a:avLst>
              <a:gd name="adj1" fmla="val 27015"/>
              <a:gd name="adj2" fmla="val -8333"/>
              <a:gd name="adj3" fmla="val 97229"/>
              <a:gd name="adj4" fmla="val -48094"/>
            </a:avLst>
          </a:prstGeom>
          <a:solidFill>
            <a:srgbClr val="FFFFFF">
              <a:alpha val="69804"/>
            </a:srgbClr>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err="1">
                <a:solidFill>
                  <a:schemeClr val="tx1"/>
                </a:solidFill>
              </a:rPr>
              <a:t>Chevroux</a:t>
            </a:r>
            <a:r>
              <a:rPr lang="fr-FR" sz="1200" b="1" dirty="0">
                <a:solidFill>
                  <a:schemeClr val="tx1"/>
                </a:solidFill>
              </a:rPr>
              <a:t>,</a:t>
            </a:r>
            <a:r>
              <a:rPr lang="fr-FR" sz="1200" dirty="0">
                <a:solidFill>
                  <a:schemeClr val="tx1"/>
                </a:solidFill>
              </a:rPr>
              <a:t> 200m</a:t>
            </a:r>
          </a:p>
          <a:p>
            <a:r>
              <a:rPr lang="fr-FR" sz="1050" dirty="0">
                <a:solidFill>
                  <a:schemeClr val="tx1"/>
                </a:solidFill>
              </a:rPr>
              <a:t>30 L/VL      </a:t>
            </a:r>
            <a:r>
              <a:rPr lang="fr-FR" sz="1050" b="1" dirty="0">
                <a:ln>
                  <a:solidFill>
                    <a:schemeClr val="accent1"/>
                  </a:solidFill>
                </a:ln>
                <a:solidFill>
                  <a:schemeClr val="accent5"/>
                </a:solidFill>
              </a:rPr>
              <a:t>          6 kg MS</a:t>
            </a:r>
          </a:p>
          <a:p>
            <a:r>
              <a:rPr lang="fr-FR" sz="900" dirty="0">
                <a:solidFill>
                  <a:schemeClr val="tx1"/>
                </a:solidFill>
              </a:rPr>
              <a:t>182 g de concentrés/kg</a:t>
            </a:r>
          </a:p>
          <a:p>
            <a:r>
              <a:rPr lang="fr-FR" sz="900" b="1" dirty="0">
                <a:solidFill>
                  <a:srgbClr val="00B050"/>
                </a:solidFill>
              </a:rPr>
              <a:t>Cout de ration 141 </a:t>
            </a:r>
            <a:r>
              <a:rPr lang="fr-FR" sz="1000" b="1" dirty="0">
                <a:solidFill>
                  <a:srgbClr val="00B050"/>
                </a:solidFill>
              </a:rPr>
              <a:t>€/1000L</a:t>
            </a:r>
          </a:p>
          <a:p>
            <a:r>
              <a:rPr lang="fr-FR" sz="1000" dirty="0">
                <a:solidFill>
                  <a:schemeClr val="tx1"/>
                </a:solidFill>
              </a:rPr>
              <a:t>Cr↗ = 51,6 </a:t>
            </a:r>
            <a:r>
              <a:rPr lang="fr-FR" sz="1000" dirty="0" err="1">
                <a:solidFill>
                  <a:schemeClr val="tx1"/>
                </a:solidFill>
              </a:rPr>
              <a:t>kgMS</a:t>
            </a:r>
            <a:endParaRPr lang="fr-FR" sz="1000" b="1" dirty="0">
              <a:solidFill>
                <a:srgbClr val="00B050"/>
              </a:solidFill>
            </a:endParaRPr>
          </a:p>
          <a:p>
            <a:endParaRPr lang="fr-FR" sz="900" dirty="0">
              <a:solidFill>
                <a:schemeClr val="tx1"/>
              </a:solidFill>
            </a:endParaRPr>
          </a:p>
        </p:txBody>
      </p:sp>
    </p:spTree>
    <p:extLst>
      <p:ext uri="{BB962C8B-B14F-4D97-AF65-F5344CB8AC3E}">
        <p14:creationId xmlns:p14="http://schemas.microsoft.com/office/powerpoint/2010/main" val="257842713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66115</TotalTime>
  <Words>330</Words>
  <Application>Microsoft Office PowerPoint</Application>
  <PresentationFormat>Personnalisé</PresentationFormat>
  <Paragraphs>67</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Wingdings</vt:lpstr>
      <vt:lpstr>Thème Office</vt:lpstr>
      <vt:lpstr>Le vent et le froid ont limité la croissance de l’herbe  début avril. De plus, les gelées matinales ont pénalisé la qualité de l’herbe. La croissance pour cette semaine a été de 37,6 kg de MS/ha/jour (sem 14), 41,4 kg MS en plaine et 28,2 kg MS en montagne. Cette croissance est correcte pour début avril (26 kg MS en 2022 et 42,8 kg MS en 2021).  Avec 37 kg de croissance, on peut nourrir un peu plus de 2 vaches par ha en 100% pâture. </vt:lpstr>
    </vt:vector>
  </TitlesOfParts>
  <Company>ACSEL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Premières vaches sorties,  Intérêt du déprimage ??</dc:title>
  <dc:creator>ACSEL</dc:creator>
  <cp:lastModifiedBy>Cindy Coppens</cp:lastModifiedBy>
  <cp:revision>393</cp:revision>
  <dcterms:created xsi:type="dcterms:W3CDTF">2021-03-02T06:59:03Z</dcterms:created>
  <dcterms:modified xsi:type="dcterms:W3CDTF">2023-04-13T11:00:21Z</dcterms:modified>
</cp:coreProperties>
</file>