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799263"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84" d="100"/>
          <a:sy n="84" d="100"/>
        </p:scale>
        <p:origin x="82"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1275" y="0"/>
            <a:ext cx="2946400" cy="498475"/>
          </a:xfrm>
          <a:prstGeom prst="rect">
            <a:avLst/>
          </a:prstGeom>
        </p:spPr>
        <p:txBody>
          <a:bodyPr vert="horz" lIns="91440" tIns="45720" rIns="91440" bIns="45720" rtlCol="0"/>
          <a:lstStyle>
            <a:lvl1pPr algn="r">
              <a:defRPr sz="1200"/>
            </a:lvl1pPr>
          </a:lstStyle>
          <a:p>
            <a:fld id="{F9475061-CAFC-4FB7-985C-7C0708527D95}" type="datetimeFigureOut">
              <a:rPr lang="fr-FR" smtClean="0"/>
              <a:t>20/02/2023</a:t>
            </a:fld>
            <a:endParaRPr lang="fr-FR"/>
          </a:p>
        </p:txBody>
      </p:sp>
      <p:sp>
        <p:nvSpPr>
          <p:cNvPr id="4" name="Espace réservé de l'image des diapositives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78375"/>
            <a:ext cx="5440363" cy="3910013"/>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338"/>
            <a:ext cx="2946400" cy="49847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275" y="9431338"/>
            <a:ext cx="2946400" cy="498475"/>
          </a:xfrm>
          <a:prstGeom prst="rect">
            <a:avLst/>
          </a:prstGeom>
        </p:spPr>
        <p:txBody>
          <a:bodyPr vert="horz" lIns="91440" tIns="45720" rIns="91440" bIns="45720" rtlCol="0" anchor="b"/>
          <a:lstStyle>
            <a:lvl1pPr algn="r">
              <a:defRPr sz="1200"/>
            </a:lvl1pPr>
          </a:lstStyle>
          <a:p>
            <a:fld id="{9A9A2CF2-89E5-420D-A1DC-A687B9B94BA0}" type="slidenum">
              <a:rPr lang="fr-FR" smtClean="0"/>
              <a:t>‹N°›</a:t>
            </a:fld>
            <a:endParaRPr lang="fr-FR"/>
          </a:p>
        </p:txBody>
      </p:sp>
    </p:spTree>
    <p:extLst>
      <p:ext uri="{BB962C8B-B14F-4D97-AF65-F5344CB8AC3E}">
        <p14:creationId xmlns:p14="http://schemas.microsoft.com/office/powerpoint/2010/main" val="1142349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A0531F-F8E5-4720-AECF-B81C329EB5C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220202FF-DDC1-4B95-8763-8E7BBD1956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3CFBEF9-1367-48B1-8698-BE4CEBAD12C8}"/>
              </a:ext>
            </a:extLst>
          </p:cNvPr>
          <p:cNvSpPr>
            <a:spLocks noGrp="1"/>
          </p:cNvSpPr>
          <p:nvPr>
            <p:ph type="dt" sz="half" idx="10"/>
          </p:nvPr>
        </p:nvSpPr>
        <p:spPr/>
        <p:txBody>
          <a:bodyPr/>
          <a:lstStyle/>
          <a:p>
            <a:fld id="{F0E61BD1-A099-433F-A832-05E7995AF3D2}" type="datetimeFigureOut">
              <a:rPr lang="fr-FR" smtClean="0"/>
              <a:t>20/02/2023</a:t>
            </a:fld>
            <a:endParaRPr lang="fr-FR"/>
          </a:p>
        </p:txBody>
      </p:sp>
      <p:sp>
        <p:nvSpPr>
          <p:cNvPr id="5" name="Espace réservé du pied de page 4">
            <a:extLst>
              <a:ext uri="{FF2B5EF4-FFF2-40B4-BE49-F238E27FC236}">
                <a16:creationId xmlns:a16="http://schemas.microsoft.com/office/drawing/2014/main" id="{31B16130-AAF3-4583-8693-BDA19BC3980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620BC0C-F12F-4066-9B6A-DB703A8808A5}"/>
              </a:ext>
            </a:extLst>
          </p:cNvPr>
          <p:cNvSpPr>
            <a:spLocks noGrp="1"/>
          </p:cNvSpPr>
          <p:nvPr>
            <p:ph type="sldNum" sz="quarter" idx="12"/>
          </p:nvPr>
        </p:nvSpPr>
        <p:spPr/>
        <p:txBody>
          <a:bodyPr/>
          <a:lstStyle/>
          <a:p>
            <a:fld id="{D3F0D67A-1080-4EA3-A203-48540027E160}" type="slidenum">
              <a:rPr lang="fr-FR" smtClean="0"/>
              <a:t>‹N°›</a:t>
            </a:fld>
            <a:endParaRPr lang="fr-FR"/>
          </a:p>
        </p:txBody>
      </p:sp>
    </p:spTree>
    <p:extLst>
      <p:ext uri="{BB962C8B-B14F-4D97-AF65-F5344CB8AC3E}">
        <p14:creationId xmlns:p14="http://schemas.microsoft.com/office/powerpoint/2010/main" val="3597485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CD7DA2-8E79-4BDD-9F56-AE811835CBD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97B62F1-89F9-4738-9D1E-6CA7667F2F59}"/>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57FCD54-5E5E-493F-BD6D-48015894B8C6}"/>
              </a:ext>
            </a:extLst>
          </p:cNvPr>
          <p:cNvSpPr>
            <a:spLocks noGrp="1"/>
          </p:cNvSpPr>
          <p:nvPr>
            <p:ph type="dt" sz="half" idx="10"/>
          </p:nvPr>
        </p:nvSpPr>
        <p:spPr/>
        <p:txBody>
          <a:bodyPr/>
          <a:lstStyle/>
          <a:p>
            <a:fld id="{F0E61BD1-A099-433F-A832-05E7995AF3D2}" type="datetimeFigureOut">
              <a:rPr lang="fr-FR" smtClean="0"/>
              <a:t>20/02/2023</a:t>
            </a:fld>
            <a:endParaRPr lang="fr-FR"/>
          </a:p>
        </p:txBody>
      </p:sp>
      <p:sp>
        <p:nvSpPr>
          <p:cNvPr id="5" name="Espace réservé du pied de page 4">
            <a:extLst>
              <a:ext uri="{FF2B5EF4-FFF2-40B4-BE49-F238E27FC236}">
                <a16:creationId xmlns:a16="http://schemas.microsoft.com/office/drawing/2014/main" id="{6524C825-5D2D-4EEE-9CCA-19878FED34E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8990EC0-AEF3-4291-9556-B546EDE8DC0C}"/>
              </a:ext>
            </a:extLst>
          </p:cNvPr>
          <p:cNvSpPr>
            <a:spLocks noGrp="1"/>
          </p:cNvSpPr>
          <p:nvPr>
            <p:ph type="sldNum" sz="quarter" idx="12"/>
          </p:nvPr>
        </p:nvSpPr>
        <p:spPr/>
        <p:txBody>
          <a:bodyPr/>
          <a:lstStyle/>
          <a:p>
            <a:fld id="{D3F0D67A-1080-4EA3-A203-48540027E160}" type="slidenum">
              <a:rPr lang="fr-FR" smtClean="0"/>
              <a:t>‹N°›</a:t>
            </a:fld>
            <a:endParaRPr lang="fr-FR"/>
          </a:p>
        </p:txBody>
      </p:sp>
    </p:spTree>
    <p:extLst>
      <p:ext uri="{BB962C8B-B14F-4D97-AF65-F5344CB8AC3E}">
        <p14:creationId xmlns:p14="http://schemas.microsoft.com/office/powerpoint/2010/main" val="967427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EE840D2-E50C-44A1-B986-6CE51558C63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AB3ACA83-504C-43ED-9138-9ED62731249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AD3F137-EEE1-4621-ABF9-F54678652389}"/>
              </a:ext>
            </a:extLst>
          </p:cNvPr>
          <p:cNvSpPr>
            <a:spLocks noGrp="1"/>
          </p:cNvSpPr>
          <p:nvPr>
            <p:ph type="dt" sz="half" idx="10"/>
          </p:nvPr>
        </p:nvSpPr>
        <p:spPr/>
        <p:txBody>
          <a:bodyPr/>
          <a:lstStyle/>
          <a:p>
            <a:fld id="{F0E61BD1-A099-433F-A832-05E7995AF3D2}" type="datetimeFigureOut">
              <a:rPr lang="fr-FR" smtClean="0"/>
              <a:t>20/02/2023</a:t>
            </a:fld>
            <a:endParaRPr lang="fr-FR"/>
          </a:p>
        </p:txBody>
      </p:sp>
      <p:sp>
        <p:nvSpPr>
          <p:cNvPr id="5" name="Espace réservé du pied de page 4">
            <a:extLst>
              <a:ext uri="{FF2B5EF4-FFF2-40B4-BE49-F238E27FC236}">
                <a16:creationId xmlns:a16="http://schemas.microsoft.com/office/drawing/2014/main" id="{57FE4727-8382-48DF-85FB-5AE1DE40B6A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AFC752E-9EE0-40BC-ACBF-E2FEDB56E1D1}"/>
              </a:ext>
            </a:extLst>
          </p:cNvPr>
          <p:cNvSpPr>
            <a:spLocks noGrp="1"/>
          </p:cNvSpPr>
          <p:nvPr>
            <p:ph type="sldNum" sz="quarter" idx="12"/>
          </p:nvPr>
        </p:nvSpPr>
        <p:spPr/>
        <p:txBody>
          <a:bodyPr/>
          <a:lstStyle/>
          <a:p>
            <a:fld id="{D3F0D67A-1080-4EA3-A203-48540027E160}" type="slidenum">
              <a:rPr lang="fr-FR" smtClean="0"/>
              <a:t>‹N°›</a:t>
            </a:fld>
            <a:endParaRPr lang="fr-FR"/>
          </a:p>
        </p:txBody>
      </p:sp>
    </p:spTree>
    <p:extLst>
      <p:ext uri="{BB962C8B-B14F-4D97-AF65-F5344CB8AC3E}">
        <p14:creationId xmlns:p14="http://schemas.microsoft.com/office/powerpoint/2010/main" val="2603978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FF6152-1817-46B5-A335-2998C28972E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215989F-F9D9-4D4F-A2F8-F2F7B0F9BCC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3040E45-3643-4DEE-A3E3-01102E5B0A33}"/>
              </a:ext>
            </a:extLst>
          </p:cNvPr>
          <p:cNvSpPr>
            <a:spLocks noGrp="1"/>
          </p:cNvSpPr>
          <p:nvPr>
            <p:ph type="dt" sz="half" idx="10"/>
          </p:nvPr>
        </p:nvSpPr>
        <p:spPr/>
        <p:txBody>
          <a:bodyPr/>
          <a:lstStyle/>
          <a:p>
            <a:fld id="{F0E61BD1-A099-433F-A832-05E7995AF3D2}" type="datetimeFigureOut">
              <a:rPr lang="fr-FR" smtClean="0"/>
              <a:t>20/02/2023</a:t>
            </a:fld>
            <a:endParaRPr lang="fr-FR"/>
          </a:p>
        </p:txBody>
      </p:sp>
      <p:sp>
        <p:nvSpPr>
          <p:cNvPr id="5" name="Espace réservé du pied de page 4">
            <a:extLst>
              <a:ext uri="{FF2B5EF4-FFF2-40B4-BE49-F238E27FC236}">
                <a16:creationId xmlns:a16="http://schemas.microsoft.com/office/drawing/2014/main" id="{4BFA06E7-1499-4068-A824-605971D642B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E81A377-2AC3-40C3-ACD6-A8993E86EE55}"/>
              </a:ext>
            </a:extLst>
          </p:cNvPr>
          <p:cNvSpPr>
            <a:spLocks noGrp="1"/>
          </p:cNvSpPr>
          <p:nvPr>
            <p:ph type="sldNum" sz="quarter" idx="12"/>
          </p:nvPr>
        </p:nvSpPr>
        <p:spPr/>
        <p:txBody>
          <a:bodyPr/>
          <a:lstStyle/>
          <a:p>
            <a:fld id="{D3F0D67A-1080-4EA3-A203-48540027E160}" type="slidenum">
              <a:rPr lang="fr-FR" smtClean="0"/>
              <a:t>‹N°›</a:t>
            </a:fld>
            <a:endParaRPr lang="fr-FR"/>
          </a:p>
        </p:txBody>
      </p:sp>
    </p:spTree>
    <p:extLst>
      <p:ext uri="{BB962C8B-B14F-4D97-AF65-F5344CB8AC3E}">
        <p14:creationId xmlns:p14="http://schemas.microsoft.com/office/powerpoint/2010/main" val="3202241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E033B5-E883-47AE-A601-D379B56EFE8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AA805DB-2667-4DBD-B907-5FA925AFDB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DD22C0D-6EED-45C4-BB83-15A6B55357E1}"/>
              </a:ext>
            </a:extLst>
          </p:cNvPr>
          <p:cNvSpPr>
            <a:spLocks noGrp="1"/>
          </p:cNvSpPr>
          <p:nvPr>
            <p:ph type="dt" sz="half" idx="10"/>
          </p:nvPr>
        </p:nvSpPr>
        <p:spPr/>
        <p:txBody>
          <a:bodyPr/>
          <a:lstStyle/>
          <a:p>
            <a:fld id="{F0E61BD1-A099-433F-A832-05E7995AF3D2}" type="datetimeFigureOut">
              <a:rPr lang="fr-FR" smtClean="0"/>
              <a:t>20/02/2023</a:t>
            </a:fld>
            <a:endParaRPr lang="fr-FR"/>
          </a:p>
        </p:txBody>
      </p:sp>
      <p:sp>
        <p:nvSpPr>
          <p:cNvPr id="5" name="Espace réservé du pied de page 4">
            <a:extLst>
              <a:ext uri="{FF2B5EF4-FFF2-40B4-BE49-F238E27FC236}">
                <a16:creationId xmlns:a16="http://schemas.microsoft.com/office/drawing/2014/main" id="{A3B39EA7-CB18-49B8-B740-1CBE82930CF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4B6F9D6-9AC4-4466-8C21-5A184ACB7962}"/>
              </a:ext>
            </a:extLst>
          </p:cNvPr>
          <p:cNvSpPr>
            <a:spLocks noGrp="1"/>
          </p:cNvSpPr>
          <p:nvPr>
            <p:ph type="sldNum" sz="quarter" idx="12"/>
          </p:nvPr>
        </p:nvSpPr>
        <p:spPr/>
        <p:txBody>
          <a:bodyPr/>
          <a:lstStyle/>
          <a:p>
            <a:fld id="{D3F0D67A-1080-4EA3-A203-48540027E160}" type="slidenum">
              <a:rPr lang="fr-FR" smtClean="0"/>
              <a:t>‹N°›</a:t>
            </a:fld>
            <a:endParaRPr lang="fr-FR"/>
          </a:p>
        </p:txBody>
      </p:sp>
    </p:spTree>
    <p:extLst>
      <p:ext uri="{BB962C8B-B14F-4D97-AF65-F5344CB8AC3E}">
        <p14:creationId xmlns:p14="http://schemas.microsoft.com/office/powerpoint/2010/main" val="2062170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F44437-959D-4DF1-B1F8-BA099EB4EC4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DDCA55B-4A4B-4BE7-868D-E68CB55841E2}"/>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F4A0FD74-2A79-4B9E-A0ED-19BF7E5C10E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5E9AD02-BD3F-4107-AA20-F5D563E4BADB}"/>
              </a:ext>
            </a:extLst>
          </p:cNvPr>
          <p:cNvSpPr>
            <a:spLocks noGrp="1"/>
          </p:cNvSpPr>
          <p:nvPr>
            <p:ph type="dt" sz="half" idx="10"/>
          </p:nvPr>
        </p:nvSpPr>
        <p:spPr/>
        <p:txBody>
          <a:bodyPr/>
          <a:lstStyle/>
          <a:p>
            <a:fld id="{F0E61BD1-A099-433F-A832-05E7995AF3D2}" type="datetimeFigureOut">
              <a:rPr lang="fr-FR" smtClean="0"/>
              <a:t>20/02/2023</a:t>
            </a:fld>
            <a:endParaRPr lang="fr-FR"/>
          </a:p>
        </p:txBody>
      </p:sp>
      <p:sp>
        <p:nvSpPr>
          <p:cNvPr id="6" name="Espace réservé du pied de page 5">
            <a:extLst>
              <a:ext uri="{FF2B5EF4-FFF2-40B4-BE49-F238E27FC236}">
                <a16:creationId xmlns:a16="http://schemas.microsoft.com/office/drawing/2014/main" id="{9BCD32C5-B209-42A2-B15B-B435B14564D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622D42E-0602-467A-8FC0-4927EEC988DD}"/>
              </a:ext>
            </a:extLst>
          </p:cNvPr>
          <p:cNvSpPr>
            <a:spLocks noGrp="1"/>
          </p:cNvSpPr>
          <p:nvPr>
            <p:ph type="sldNum" sz="quarter" idx="12"/>
          </p:nvPr>
        </p:nvSpPr>
        <p:spPr/>
        <p:txBody>
          <a:bodyPr/>
          <a:lstStyle/>
          <a:p>
            <a:fld id="{D3F0D67A-1080-4EA3-A203-48540027E160}" type="slidenum">
              <a:rPr lang="fr-FR" smtClean="0"/>
              <a:t>‹N°›</a:t>
            </a:fld>
            <a:endParaRPr lang="fr-FR"/>
          </a:p>
        </p:txBody>
      </p:sp>
    </p:spTree>
    <p:extLst>
      <p:ext uri="{BB962C8B-B14F-4D97-AF65-F5344CB8AC3E}">
        <p14:creationId xmlns:p14="http://schemas.microsoft.com/office/powerpoint/2010/main" val="3588972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0E2831-A9A0-41C5-9433-21179B003141}"/>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DD1EBC6-29D5-41CB-9495-5718AD9AEF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36BF24C-F80D-4F09-8EA1-90DEDEF36A0E}"/>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0A4581F-CEFB-44C2-947B-BB51E0AFBA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5D0842E2-9D69-46A7-9960-0631707A518E}"/>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A861C233-4606-41FA-A578-8245E76ABA5A}"/>
              </a:ext>
            </a:extLst>
          </p:cNvPr>
          <p:cNvSpPr>
            <a:spLocks noGrp="1"/>
          </p:cNvSpPr>
          <p:nvPr>
            <p:ph type="dt" sz="half" idx="10"/>
          </p:nvPr>
        </p:nvSpPr>
        <p:spPr/>
        <p:txBody>
          <a:bodyPr/>
          <a:lstStyle/>
          <a:p>
            <a:fld id="{F0E61BD1-A099-433F-A832-05E7995AF3D2}" type="datetimeFigureOut">
              <a:rPr lang="fr-FR" smtClean="0"/>
              <a:t>20/02/2023</a:t>
            </a:fld>
            <a:endParaRPr lang="fr-FR"/>
          </a:p>
        </p:txBody>
      </p:sp>
      <p:sp>
        <p:nvSpPr>
          <p:cNvPr id="8" name="Espace réservé du pied de page 7">
            <a:extLst>
              <a:ext uri="{FF2B5EF4-FFF2-40B4-BE49-F238E27FC236}">
                <a16:creationId xmlns:a16="http://schemas.microsoft.com/office/drawing/2014/main" id="{FB8991C5-7D90-467B-8C50-771D0356BA9D}"/>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14AC7EB-77A4-4842-9210-3B617EDABC9D}"/>
              </a:ext>
            </a:extLst>
          </p:cNvPr>
          <p:cNvSpPr>
            <a:spLocks noGrp="1"/>
          </p:cNvSpPr>
          <p:nvPr>
            <p:ph type="sldNum" sz="quarter" idx="12"/>
          </p:nvPr>
        </p:nvSpPr>
        <p:spPr/>
        <p:txBody>
          <a:bodyPr/>
          <a:lstStyle/>
          <a:p>
            <a:fld id="{D3F0D67A-1080-4EA3-A203-48540027E160}" type="slidenum">
              <a:rPr lang="fr-FR" smtClean="0"/>
              <a:t>‹N°›</a:t>
            </a:fld>
            <a:endParaRPr lang="fr-FR"/>
          </a:p>
        </p:txBody>
      </p:sp>
    </p:spTree>
    <p:extLst>
      <p:ext uri="{BB962C8B-B14F-4D97-AF65-F5344CB8AC3E}">
        <p14:creationId xmlns:p14="http://schemas.microsoft.com/office/powerpoint/2010/main" val="940870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E3B246-E647-40CC-B55A-B34DCA343224}"/>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5ED2F2A3-A604-48B8-8D55-8FE946142149}"/>
              </a:ext>
            </a:extLst>
          </p:cNvPr>
          <p:cNvSpPr>
            <a:spLocks noGrp="1"/>
          </p:cNvSpPr>
          <p:nvPr>
            <p:ph type="dt" sz="half" idx="10"/>
          </p:nvPr>
        </p:nvSpPr>
        <p:spPr/>
        <p:txBody>
          <a:bodyPr/>
          <a:lstStyle/>
          <a:p>
            <a:fld id="{F0E61BD1-A099-433F-A832-05E7995AF3D2}" type="datetimeFigureOut">
              <a:rPr lang="fr-FR" smtClean="0"/>
              <a:t>20/02/2023</a:t>
            </a:fld>
            <a:endParaRPr lang="fr-FR"/>
          </a:p>
        </p:txBody>
      </p:sp>
      <p:sp>
        <p:nvSpPr>
          <p:cNvPr id="4" name="Espace réservé du pied de page 3">
            <a:extLst>
              <a:ext uri="{FF2B5EF4-FFF2-40B4-BE49-F238E27FC236}">
                <a16:creationId xmlns:a16="http://schemas.microsoft.com/office/drawing/2014/main" id="{90F91D82-8073-4EC9-A027-99E49FD4754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E697789-823A-4004-AB4E-1199AE708DBD}"/>
              </a:ext>
            </a:extLst>
          </p:cNvPr>
          <p:cNvSpPr>
            <a:spLocks noGrp="1"/>
          </p:cNvSpPr>
          <p:nvPr>
            <p:ph type="sldNum" sz="quarter" idx="12"/>
          </p:nvPr>
        </p:nvSpPr>
        <p:spPr/>
        <p:txBody>
          <a:bodyPr/>
          <a:lstStyle/>
          <a:p>
            <a:fld id="{D3F0D67A-1080-4EA3-A203-48540027E160}" type="slidenum">
              <a:rPr lang="fr-FR" smtClean="0"/>
              <a:t>‹N°›</a:t>
            </a:fld>
            <a:endParaRPr lang="fr-FR"/>
          </a:p>
        </p:txBody>
      </p:sp>
    </p:spTree>
    <p:extLst>
      <p:ext uri="{BB962C8B-B14F-4D97-AF65-F5344CB8AC3E}">
        <p14:creationId xmlns:p14="http://schemas.microsoft.com/office/powerpoint/2010/main" val="2509745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EEF8376-E4DC-44F0-8CCA-6AC9364100A6}"/>
              </a:ext>
            </a:extLst>
          </p:cNvPr>
          <p:cNvSpPr>
            <a:spLocks noGrp="1"/>
          </p:cNvSpPr>
          <p:nvPr>
            <p:ph type="dt" sz="half" idx="10"/>
          </p:nvPr>
        </p:nvSpPr>
        <p:spPr/>
        <p:txBody>
          <a:bodyPr/>
          <a:lstStyle/>
          <a:p>
            <a:fld id="{F0E61BD1-A099-433F-A832-05E7995AF3D2}" type="datetimeFigureOut">
              <a:rPr lang="fr-FR" smtClean="0"/>
              <a:t>20/02/2023</a:t>
            </a:fld>
            <a:endParaRPr lang="fr-FR"/>
          </a:p>
        </p:txBody>
      </p:sp>
      <p:sp>
        <p:nvSpPr>
          <p:cNvPr id="3" name="Espace réservé du pied de page 2">
            <a:extLst>
              <a:ext uri="{FF2B5EF4-FFF2-40B4-BE49-F238E27FC236}">
                <a16:creationId xmlns:a16="http://schemas.microsoft.com/office/drawing/2014/main" id="{CBE3B1DA-92F9-4E13-AA1E-AD2AE1F10DC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D049DEA-DF85-4EF5-95BB-1EDC2D404917}"/>
              </a:ext>
            </a:extLst>
          </p:cNvPr>
          <p:cNvSpPr>
            <a:spLocks noGrp="1"/>
          </p:cNvSpPr>
          <p:nvPr>
            <p:ph type="sldNum" sz="quarter" idx="12"/>
          </p:nvPr>
        </p:nvSpPr>
        <p:spPr/>
        <p:txBody>
          <a:bodyPr/>
          <a:lstStyle/>
          <a:p>
            <a:fld id="{D3F0D67A-1080-4EA3-A203-48540027E160}" type="slidenum">
              <a:rPr lang="fr-FR" smtClean="0"/>
              <a:t>‹N°›</a:t>
            </a:fld>
            <a:endParaRPr lang="fr-FR"/>
          </a:p>
        </p:txBody>
      </p:sp>
    </p:spTree>
    <p:extLst>
      <p:ext uri="{BB962C8B-B14F-4D97-AF65-F5344CB8AC3E}">
        <p14:creationId xmlns:p14="http://schemas.microsoft.com/office/powerpoint/2010/main" val="1509509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CB9332-8B20-4F13-8286-285051B9B50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5C4B8DE-98C3-4652-B660-C8DD777A08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577965F5-C01F-449A-8C22-B742ADDF56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EF9D274-C288-4F60-8373-FD31A623B1FD}"/>
              </a:ext>
            </a:extLst>
          </p:cNvPr>
          <p:cNvSpPr>
            <a:spLocks noGrp="1"/>
          </p:cNvSpPr>
          <p:nvPr>
            <p:ph type="dt" sz="half" idx="10"/>
          </p:nvPr>
        </p:nvSpPr>
        <p:spPr/>
        <p:txBody>
          <a:bodyPr/>
          <a:lstStyle/>
          <a:p>
            <a:fld id="{F0E61BD1-A099-433F-A832-05E7995AF3D2}" type="datetimeFigureOut">
              <a:rPr lang="fr-FR" smtClean="0"/>
              <a:t>20/02/2023</a:t>
            </a:fld>
            <a:endParaRPr lang="fr-FR"/>
          </a:p>
        </p:txBody>
      </p:sp>
      <p:sp>
        <p:nvSpPr>
          <p:cNvPr id="6" name="Espace réservé du pied de page 5">
            <a:extLst>
              <a:ext uri="{FF2B5EF4-FFF2-40B4-BE49-F238E27FC236}">
                <a16:creationId xmlns:a16="http://schemas.microsoft.com/office/drawing/2014/main" id="{4D50976B-4633-4D66-8191-91EACF5BB19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BFB48C8-11D4-4C02-B062-D7A3F0114185}"/>
              </a:ext>
            </a:extLst>
          </p:cNvPr>
          <p:cNvSpPr>
            <a:spLocks noGrp="1"/>
          </p:cNvSpPr>
          <p:nvPr>
            <p:ph type="sldNum" sz="quarter" idx="12"/>
          </p:nvPr>
        </p:nvSpPr>
        <p:spPr/>
        <p:txBody>
          <a:bodyPr/>
          <a:lstStyle/>
          <a:p>
            <a:fld id="{D3F0D67A-1080-4EA3-A203-48540027E160}" type="slidenum">
              <a:rPr lang="fr-FR" smtClean="0"/>
              <a:t>‹N°›</a:t>
            </a:fld>
            <a:endParaRPr lang="fr-FR"/>
          </a:p>
        </p:txBody>
      </p:sp>
    </p:spTree>
    <p:extLst>
      <p:ext uri="{BB962C8B-B14F-4D97-AF65-F5344CB8AC3E}">
        <p14:creationId xmlns:p14="http://schemas.microsoft.com/office/powerpoint/2010/main" val="3222527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96BF0C-5BCD-46C3-BA0B-85BF8E12C53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4BDA0B7-3CD7-4A43-86CC-BB3E3D96CC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F9259477-86F0-4429-938F-93BC587C6E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68F42FD-6A49-4EEC-80F3-2DF19FB42F27}"/>
              </a:ext>
            </a:extLst>
          </p:cNvPr>
          <p:cNvSpPr>
            <a:spLocks noGrp="1"/>
          </p:cNvSpPr>
          <p:nvPr>
            <p:ph type="dt" sz="half" idx="10"/>
          </p:nvPr>
        </p:nvSpPr>
        <p:spPr/>
        <p:txBody>
          <a:bodyPr/>
          <a:lstStyle/>
          <a:p>
            <a:fld id="{F0E61BD1-A099-433F-A832-05E7995AF3D2}" type="datetimeFigureOut">
              <a:rPr lang="fr-FR" smtClean="0"/>
              <a:t>20/02/2023</a:t>
            </a:fld>
            <a:endParaRPr lang="fr-FR"/>
          </a:p>
        </p:txBody>
      </p:sp>
      <p:sp>
        <p:nvSpPr>
          <p:cNvPr id="6" name="Espace réservé du pied de page 5">
            <a:extLst>
              <a:ext uri="{FF2B5EF4-FFF2-40B4-BE49-F238E27FC236}">
                <a16:creationId xmlns:a16="http://schemas.microsoft.com/office/drawing/2014/main" id="{25549587-DFA4-496D-9C8B-3967BAA1BB0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CAE68C8-BA81-4730-A3B6-67D0477AEFF7}"/>
              </a:ext>
            </a:extLst>
          </p:cNvPr>
          <p:cNvSpPr>
            <a:spLocks noGrp="1"/>
          </p:cNvSpPr>
          <p:nvPr>
            <p:ph type="sldNum" sz="quarter" idx="12"/>
          </p:nvPr>
        </p:nvSpPr>
        <p:spPr/>
        <p:txBody>
          <a:bodyPr/>
          <a:lstStyle/>
          <a:p>
            <a:fld id="{D3F0D67A-1080-4EA3-A203-48540027E160}" type="slidenum">
              <a:rPr lang="fr-FR" smtClean="0"/>
              <a:t>‹N°›</a:t>
            </a:fld>
            <a:endParaRPr lang="fr-FR"/>
          </a:p>
        </p:txBody>
      </p:sp>
    </p:spTree>
    <p:extLst>
      <p:ext uri="{BB962C8B-B14F-4D97-AF65-F5344CB8AC3E}">
        <p14:creationId xmlns:p14="http://schemas.microsoft.com/office/powerpoint/2010/main" val="1616935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A7DF763D-9B5D-4EA1-9FB2-D4CCDB4467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4943678-36B6-415D-A5E2-2AE7EB8996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6549A2A-D185-4FFE-AB49-BC629EB4B5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E61BD1-A099-433F-A832-05E7995AF3D2}" type="datetimeFigureOut">
              <a:rPr lang="fr-FR" smtClean="0"/>
              <a:t>20/02/2023</a:t>
            </a:fld>
            <a:endParaRPr lang="fr-FR"/>
          </a:p>
        </p:txBody>
      </p:sp>
      <p:sp>
        <p:nvSpPr>
          <p:cNvPr id="5" name="Espace réservé du pied de page 4">
            <a:extLst>
              <a:ext uri="{FF2B5EF4-FFF2-40B4-BE49-F238E27FC236}">
                <a16:creationId xmlns:a16="http://schemas.microsoft.com/office/drawing/2014/main" id="{92DD2B7A-F495-408C-A22E-61DD1345F4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AA24609F-F129-43CE-A4CE-DE4FE1C568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0D67A-1080-4EA3-A203-48540027E160}" type="slidenum">
              <a:rPr lang="fr-FR" smtClean="0"/>
              <a:t>‹N°›</a:t>
            </a:fld>
            <a:endParaRPr lang="fr-FR"/>
          </a:p>
        </p:txBody>
      </p:sp>
    </p:spTree>
    <p:extLst>
      <p:ext uri="{BB962C8B-B14F-4D97-AF65-F5344CB8AC3E}">
        <p14:creationId xmlns:p14="http://schemas.microsoft.com/office/powerpoint/2010/main" val="904120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eg"/><Relationship Id="rId7"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a:extLst>
              <a:ext uri="{FF2B5EF4-FFF2-40B4-BE49-F238E27FC236}">
                <a16:creationId xmlns:a16="http://schemas.microsoft.com/office/drawing/2014/main" id="{1A16C49E-8CF0-4674-870D-8D7AF7520952}"/>
              </a:ext>
            </a:extLst>
          </p:cNvPr>
          <p:cNvSpPr txBox="1"/>
          <p:nvPr/>
        </p:nvSpPr>
        <p:spPr>
          <a:xfrm>
            <a:off x="95534" y="131074"/>
            <a:ext cx="7513297" cy="523220"/>
          </a:xfrm>
          <a:prstGeom prst="rect">
            <a:avLst/>
          </a:prstGeom>
          <a:solidFill>
            <a:srgbClr val="92D050"/>
          </a:solidFill>
        </p:spPr>
        <p:txBody>
          <a:bodyPr wrap="square" rtlCol="0">
            <a:spAutoFit/>
          </a:bodyPr>
          <a:lstStyle/>
          <a:p>
            <a:r>
              <a:rPr lang="fr-FR" sz="2800" b="1" dirty="0">
                <a:solidFill>
                  <a:schemeClr val="bg1"/>
                </a:solidFill>
              </a:rPr>
              <a:t>Bulletin éleveur de fourrage n°1  </a:t>
            </a:r>
            <a:r>
              <a:rPr lang="fr-FR" sz="1300" b="1" dirty="0">
                <a:solidFill>
                  <a:schemeClr val="bg1"/>
                </a:solidFill>
              </a:rPr>
              <a:t>Semaine 8- Lundi 20 </a:t>
            </a:r>
            <a:r>
              <a:rPr lang="fr-FR" sz="1300" b="1" dirty="0" err="1">
                <a:solidFill>
                  <a:schemeClr val="bg1"/>
                </a:solidFill>
              </a:rPr>
              <a:t>fevrier</a:t>
            </a:r>
            <a:r>
              <a:rPr lang="fr-FR" sz="1300" b="1" dirty="0">
                <a:solidFill>
                  <a:schemeClr val="bg1"/>
                </a:solidFill>
              </a:rPr>
              <a:t> 2023</a:t>
            </a:r>
          </a:p>
        </p:txBody>
      </p:sp>
      <p:sp>
        <p:nvSpPr>
          <p:cNvPr id="12" name="Text Box 1">
            <a:extLst>
              <a:ext uri="{FF2B5EF4-FFF2-40B4-BE49-F238E27FC236}">
                <a16:creationId xmlns:a16="http://schemas.microsoft.com/office/drawing/2014/main" id="{D6BBF288-8179-4019-9146-C4F9ACDC65E4}"/>
              </a:ext>
            </a:extLst>
          </p:cNvPr>
          <p:cNvSpPr txBox="1">
            <a:spLocks noChangeArrowheads="1"/>
          </p:cNvSpPr>
          <p:nvPr/>
        </p:nvSpPr>
        <p:spPr bwMode="auto">
          <a:xfrm>
            <a:off x="15165625" y="-9599728"/>
            <a:ext cx="1340377" cy="321774"/>
          </a:xfrm>
          <a:prstGeom prst="rect">
            <a:avLst/>
          </a:prstGeom>
          <a:solidFill>
            <a:srgbClr val="006800"/>
          </a:solidFill>
          <a:ln>
            <a:noFill/>
          </a:ln>
          <a:effectLst>
            <a:outerShdw dist="71842" dir="2700000" algn="ctr" rotWithShape="0">
              <a:srgbClr val="FFFFFF">
                <a:alpha val="50000"/>
              </a:srgbClr>
            </a:outerShdw>
          </a:effectLst>
          <a:extLst>
            <a:ext uri="{91240B29-F687-4F45-9708-019B960494DF}">
              <a14:hiddenLine xmlns:a14="http://schemas.microsoft.com/office/drawing/2010/main" w="9525">
                <a:solidFill>
                  <a:srgbClr val="0068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700" b="1" i="0" u="none" strike="noStrike" cap="none" normalizeH="0" baseline="0" dirty="0">
                <a:ln>
                  <a:noFill/>
                </a:ln>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Laurine DESMARIS</a:t>
            </a:r>
            <a:endParaRPr kumimoji="0" lang="fr-FR" altLang="fr-FR"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700" b="0" i="1" u="none" strike="noStrike" cap="none" normalizeH="0" baseline="0" dirty="0">
                <a:ln>
                  <a:noFill/>
                </a:ln>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Port : 06 84 11 43 60</a:t>
            </a:r>
            <a:endParaRPr kumimoji="0" lang="fr-FR" altLang="fr-FR"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600" b="0" i="1" u="none" strike="noStrike" cap="none" normalizeH="0" baseline="0" dirty="0">
                <a:ln>
                  <a:noFill/>
                </a:ln>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Mail : ldesmaris@cmre.fr</a:t>
            </a:r>
            <a:endParaRPr kumimoji="0" lang="fr-FR" altLang="fr-FR" sz="800" b="0" i="1" u="none" strike="noStrike" cap="none" normalizeH="0" baseline="0" dirty="0">
              <a:ln>
                <a:noFill/>
              </a:ln>
              <a:solidFill>
                <a:srgbClr val="FFFFFF"/>
              </a:solidFill>
              <a:effectLst/>
              <a:latin typeface="Verdana" panose="020B060403050404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600" b="0" i="1" u="none" strike="noStrike" cap="none" normalizeH="0" baseline="0" dirty="0">
                <a:ln>
                  <a:noFill/>
                </a:ln>
                <a:solidFill>
                  <a:srgbClr val="FFFFFF"/>
                </a:solidFill>
                <a:effectLst/>
                <a:latin typeface="Verdana" panose="020B0604030504040204" pitchFamily="34" charset="0"/>
                <a:ea typeface="Times New Roman" panose="02020603050405020304" pitchFamily="18" charset="0"/>
                <a:cs typeface="Arial" panose="020B0604020202020204" pitchFamily="34" charset="0"/>
              </a:rPr>
              <a:t>Note technique hebdomadaire - IPNS</a:t>
            </a:r>
            <a:endParaRPr kumimoji="0" lang="fr-FR" altLang="fr-FR" sz="800" b="0" i="1" u="none" strike="noStrike" cap="none" normalizeH="0" baseline="0" dirty="0">
              <a:ln>
                <a:noFill/>
              </a:ln>
              <a:solidFill>
                <a:srgbClr val="FFFFFF"/>
              </a:solidFill>
              <a:effectLst/>
              <a:latin typeface="Verdana" panose="020B060403050404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600" b="0" i="1" u="none" strike="noStrike" cap="none" normalizeH="0" baseline="0" dirty="0">
                <a:ln>
                  <a:noFill/>
                </a:ln>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Rhône Conseil Elevage – 18 Avenue des Monts d’Or</a:t>
            </a:r>
            <a:endParaRPr kumimoji="0" lang="fr-FR" altLang="fr-FR"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600" b="0" i="1" u="none" strike="noStrike" cap="none" normalizeH="0" baseline="0" dirty="0">
                <a:ln>
                  <a:noFill/>
                </a:ln>
                <a:solidFill>
                  <a:srgbClr val="FFFFFF"/>
                </a:solidFill>
                <a:effectLst/>
                <a:latin typeface="Verdana" panose="020B0604030504040204" pitchFamily="34" charset="0"/>
                <a:ea typeface="Times New Roman" panose="02020603050405020304" pitchFamily="18" charset="0"/>
                <a:cs typeface="Arial" panose="020B0604020202020204" pitchFamily="34" charset="0"/>
              </a:rPr>
              <a:t> 69890 LA TOUR DE SALVAGNY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51" name="Picture 3">
            <a:extLst>
              <a:ext uri="{FF2B5EF4-FFF2-40B4-BE49-F238E27FC236}">
                <a16:creationId xmlns:a16="http://schemas.microsoft.com/office/drawing/2014/main" id="{B94FFD77-CD84-414A-A668-53F62E1423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5670" y="102615"/>
            <a:ext cx="1275758" cy="551679"/>
          </a:xfrm>
          <a:prstGeom prst="rect">
            <a:avLst/>
          </a:prstGeom>
          <a:noFill/>
          <a:extLst>
            <a:ext uri="{909E8E84-426E-40DD-AFC4-6F175D3DCCD1}">
              <a14:hiddenFill xmlns:a14="http://schemas.microsoft.com/office/drawing/2010/main">
                <a:solidFill>
                  <a:srgbClr val="FFFFFF"/>
                </a:solidFill>
              </a14:hiddenFill>
            </a:ext>
          </a:extLst>
        </p:spPr>
      </p:pic>
      <p:sp>
        <p:nvSpPr>
          <p:cNvPr id="13" name="Text Box 4">
            <a:extLst>
              <a:ext uri="{FF2B5EF4-FFF2-40B4-BE49-F238E27FC236}">
                <a16:creationId xmlns:a16="http://schemas.microsoft.com/office/drawing/2014/main" id="{41A3BE89-C447-45DF-ACFC-3CD742E2A1D4}"/>
              </a:ext>
            </a:extLst>
          </p:cNvPr>
          <p:cNvSpPr txBox="1">
            <a:spLocks noChangeArrowheads="1"/>
          </p:cNvSpPr>
          <p:nvPr/>
        </p:nvSpPr>
        <p:spPr bwMode="auto">
          <a:xfrm>
            <a:off x="799429" y="6634082"/>
            <a:ext cx="4652333" cy="223917"/>
          </a:xfrm>
          <a:prstGeom prst="snip1Rect">
            <a:avLst/>
          </a:prstGeom>
          <a:solidFill>
            <a:srgbClr val="92D050"/>
          </a:solidFill>
          <a:ln>
            <a:noFill/>
          </a:ln>
          <a:effectLst>
            <a:outerShdw dist="71842" dir="2700000" algn="ctr" rotWithShape="0">
              <a:srgbClr val="FFFFFF">
                <a:alpha val="50000"/>
              </a:srgbClr>
            </a:outerShdw>
          </a:effec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a:ln>
                  <a:noFill/>
                </a:ln>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Contact: M</a:t>
            </a:r>
            <a:r>
              <a:rPr lang="fr-FR" altLang="fr-FR" sz="1200" b="1" dirty="0">
                <a:solidFill>
                  <a:srgbClr val="FFFFFF"/>
                </a:solidFill>
                <a:latin typeface="Calibri" panose="020F0502020204030204" pitchFamily="34" charset="0"/>
                <a:ea typeface="Times New Roman" panose="02020603050405020304" pitchFamily="18" charset="0"/>
                <a:cs typeface="Times New Roman" panose="02020603050405020304" pitchFamily="18" charset="0"/>
              </a:rPr>
              <a:t>ickael Coquard</a:t>
            </a:r>
            <a:r>
              <a:rPr kumimoji="0" lang="fr-FR" altLang="fr-FR" sz="1200" b="1" i="0" u="none" strike="noStrike" cap="none" normalizeH="0" baseline="0" dirty="0">
                <a:ln>
                  <a:noFill/>
                </a:ln>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fr-FR" altLang="fr-FR" sz="1200" b="0" i="1" u="none" strike="noStrike" cap="none" normalizeH="0" baseline="0" dirty="0">
                <a:ln>
                  <a:noFill/>
                </a:ln>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06 89 12 55 72 / </a:t>
            </a:r>
            <a:r>
              <a:rPr lang="fr-FR" altLang="fr-FR" sz="1200" i="1" dirty="0">
                <a:solidFill>
                  <a:srgbClr val="FFFFFF"/>
                </a:solidFill>
                <a:latin typeface="Calibri" panose="020F0502020204030204" pitchFamily="34" charset="0"/>
                <a:ea typeface="Times New Roman" panose="02020603050405020304" pitchFamily="18" charset="0"/>
                <a:cs typeface="Times New Roman" panose="02020603050405020304" pitchFamily="18" charset="0"/>
              </a:rPr>
              <a:t>mickaelcoquard</a:t>
            </a:r>
            <a:r>
              <a:rPr kumimoji="0" lang="fr-FR" altLang="fr-FR" sz="1200" b="0" i="1" u="none" strike="noStrike" cap="none" normalizeH="0" baseline="0" dirty="0">
                <a:ln>
                  <a:noFill/>
                </a:ln>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@cmre.fr</a:t>
            </a:r>
            <a:endParaRPr kumimoji="0" lang="fr-FR" altLang="fr-FR" sz="1200" b="0" i="0" u="none" strike="noStrike" cap="none" normalizeH="0" baseline="0" dirty="0">
              <a:ln>
                <a:noFill/>
              </a:ln>
              <a:solidFill>
                <a:schemeClr val="tx1"/>
              </a:solidFill>
              <a:effectLst/>
              <a:latin typeface="Arial" panose="020B0604020202020204" pitchFamily="34" charset="0"/>
            </a:endParaRPr>
          </a:p>
        </p:txBody>
      </p:sp>
      <p:pic>
        <p:nvPicPr>
          <p:cNvPr id="2058" name="Picture 10">
            <a:extLst>
              <a:ext uri="{FF2B5EF4-FFF2-40B4-BE49-F238E27FC236}">
                <a16:creationId xmlns:a16="http://schemas.microsoft.com/office/drawing/2014/main" id="{EB2293B3-7319-4883-B2A4-DCF42D696F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35491" y="79552"/>
            <a:ext cx="760200" cy="658182"/>
          </a:xfrm>
          <a:prstGeom prst="rect">
            <a:avLst/>
          </a:prstGeom>
          <a:noFill/>
          <a:extLst>
            <a:ext uri="{909E8E84-426E-40DD-AFC4-6F175D3DCCD1}">
              <a14:hiddenFill xmlns:a14="http://schemas.microsoft.com/office/drawing/2010/main">
                <a:solidFill>
                  <a:srgbClr val="FFFFFF"/>
                </a:solidFill>
              </a14:hiddenFill>
            </a:ext>
          </a:extLst>
        </p:spPr>
      </p:pic>
      <p:pic>
        <p:nvPicPr>
          <p:cNvPr id="16" name="Image 15">
            <a:extLst>
              <a:ext uri="{FF2B5EF4-FFF2-40B4-BE49-F238E27FC236}">
                <a16:creationId xmlns:a16="http://schemas.microsoft.com/office/drawing/2014/main" id="{29B1EAFF-4C95-40FA-AB12-EF198913ADA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38465" y="103471"/>
            <a:ext cx="1621465" cy="578426"/>
          </a:xfrm>
          <a:prstGeom prst="rect">
            <a:avLst/>
          </a:prstGeom>
        </p:spPr>
      </p:pic>
      <p:pic>
        <p:nvPicPr>
          <p:cNvPr id="22" name="Picture 17" descr="logo_CA_Rhone_2cm">
            <a:extLst>
              <a:ext uri="{FF2B5EF4-FFF2-40B4-BE49-F238E27FC236}">
                <a16:creationId xmlns:a16="http://schemas.microsoft.com/office/drawing/2014/main" id="{1904781C-6245-4788-9762-5B972F1BB993}"/>
              </a:ext>
            </a:extLst>
          </p:cNvPr>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602705" y="47983"/>
            <a:ext cx="478464" cy="578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ZoneTexte 19">
            <a:extLst>
              <a:ext uri="{FF2B5EF4-FFF2-40B4-BE49-F238E27FC236}">
                <a16:creationId xmlns:a16="http://schemas.microsoft.com/office/drawing/2014/main" id="{3C0E96A6-35C4-4173-944C-21A0863D6CE1}"/>
              </a:ext>
            </a:extLst>
          </p:cNvPr>
          <p:cNvSpPr txBox="1"/>
          <p:nvPr/>
        </p:nvSpPr>
        <p:spPr>
          <a:xfrm>
            <a:off x="-59557" y="-216935"/>
            <a:ext cx="769441" cy="7074935"/>
          </a:xfrm>
          <a:prstGeom prst="rect">
            <a:avLst/>
          </a:prstGeom>
          <a:noFill/>
        </p:spPr>
        <p:txBody>
          <a:bodyPr vert="vert270" wrap="square" rtlCol="0">
            <a:spAutoFit/>
          </a:bodyPr>
          <a:lstStyle/>
          <a:p>
            <a:r>
              <a:rPr lang="fr-FR" sz="2000" b="1" i="1" kern="0" dirty="0">
                <a:solidFill>
                  <a:srgbClr val="800000"/>
                </a:solidFill>
                <a:effectLst/>
                <a:latin typeface="Verdana" panose="020B0604030504040204" pitchFamily="34" charset="0"/>
                <a:ea typeface="Verdana" panose="020B0604030504040204" pitchFamily="34" charset="0"/>
                <a:cs typeface="Tahoma" panose="020B0604030504040204" pitchFamily="34" charset="0"/>
              </a:rPr>
              <a:t>   Observer pour des fourrages de qualité</a:t>
            </a:r>
          </a:p>
          <a:p>
            <a:endParaRPr lang="fr-FR" dirty="0">
              <a:latin typeface="Verdana" panose="020B0604030504040204" pitchFamily="34" charset="0"/>
              <a:ea typeface="Verdana" panose="020B0604030504040204" pitchFamily="34" charset="0"/>
            </a:endParaRPr>
          </a:p>
        </p:txBody>
      </p:sp>
      <p:grpSp>
        <p:nvGrpSpPr>
          <p:cNvPr id="30" name="Group 37">
            <a:extLst>
              <a:ext uri="{FF2B5EF4-FFF2-40B4-BE49-F238E27FC236}">
                <a16:creationId xmlns:a16="http://schemas.microsoft.com/office/drawing/2014/main" id="{27EAAB4D-F331-4C76-8A7A-FE5894415056}"/>
              </a:ext>
            </a:extLst>
          </p:cNvPr>
          <p:cNvGrpSpPr>
            <a:grpSpLocks/>
          </p:cNvGrpSpPr>
          <p:nvPr/>
        </p:nvGrpSpPr>
        <p:grpSpPr bwMode="auto">
          <a:xfrm rot="16200000">
            <a:off x="-2439771" y="3591392"/>
            <a:ext cx="5864918" cy="348018"/>
            <a:chOff x="4297" y="2330"/>
            <a:chExt cx="5669" cy="730"/>
          </a:xfrm>
        </p:grpSpPr>
        <p:cxnSp>
          <p:nvCxnSpPr>
            <p:cNvPr id="31" name="Line 32">
              <a:extLst>
                <a:ext uri="{FF2B5EF4-FFF2-40B4-BE49-F238E27FC236}">
                  <a16:creationId xmlns:a16="http://schemas.microsoft.com/office/drawing/2014/main" id="{441849A3-AA16-4840-BF81-307646053D0D}"/>
                </a:ext>
              </a:extLst>
            </p:cNvPr>
            <p:cNvCxnSpPr/>
            <p:nvPr/>
          </p:nvCxnSpPr>
          <p:spPr bwMode="auto">
            <a:xfrm>
              <a:off x="4297" y="3060"/>
              <a:ext cx="5669" cy="0"/>
            </a:xfrm>
            <a:prstGeom prst="line">
              <a:avLst/>
            </a:prstGeom>
            <a:noFill/>
            <a:ln w="76200">
              <a:solidFill>
                <a:srgbClr val="800000"/>
              </a:solidFill>
              <a:round/>
              <a:headEnd/>
              <a:tailEnd/>
            </a:ln>
            <a:extLst>
              <a:ext uri="{909E8E84-426E-40DD-AFC4-6F175D3DCCD1}">
                <a14:hiddenFill xmlns:a14="http://schemas.microsoft.com/office/drawing/2010/main">
                  <a:noFill/>
                </a14:hiddenFill>
              </a:ext>
            </a:extLst>
          </p:spPr>
        </p:cxnSp>
        <p:pic>
          <p:nvPicPr>
            <p:cNvPr id="32" name="Picture 36" descr="frise - 1">
              <a:extLst>
                <a:ext uri="{FF2B5EF4-FFF2-40B4-BE49-F238E27FC236}">
                  <a16:creationId xmlns:a16="http://schemas.microsoft.com/office/drawing/2014/main" id="{8DE3D10E-23A4-4C87-9EBA-512B8C3F45A1}"/>
                </a:ext>
              </a:extLst>
            </p:cNvPr>
            <p:cNvPicPr preferRelativeResize="0">
              <a:picLocks noChangeAspect="1" noChangeArrowheads="1"/>
            </p:cNvPicPr>
            <p:nvPr/>
          </p:nvPicPr>
          <p:blipFill>
            <a:blip r:embed="rId6">
              <a:extLst>
                <a:ext uri="{BEBA8EAE-BF5A-486C-A8C5-ECC9F3942E4B}">
                  <a14:imgProps xmlns:a14="http://schemas.microsoft.com/office/drawing/2010/main">
                    <a14:imgLayer r:embed="rId7">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4297" y="2330"/>
              <a:ext cx="5669" cy="715"/>
            </a:xfrm>
            <a:prstGeom prst="rect">
              <a:avLst/>
            </a:prstGeom>
            <a:noFill/>
            <a:ln w="9525">
              <a:solidFill>
                <a:srgbClr val="92D050"/>
              </a:solidFill>
              <a:miter lim="800000"/>
              <a:headEnd/>
              <a:tailEnd/>
            </a:ln>
            <a:extLst>
              <a:ext uri="{909E8E84-426E-40DD-AFC4-6F175D3DCCD1}">
                <a14:hiddenFill xmlns:a14="http://schemas.microsoft.com/office/drawing/2010/main">
                  <a:solidFill>
                    <a:srgbClr val="FFFFFF"/>
                  </a:solidFill>
                </a14:hiddenFill>
              </a:ext>
            </a:extLst>
          </p:spPr>
        </p:pic>
      </p:grpSp>
      <p:sp>
        <p:nvSpPr>
          <p:cNvPr id="33" name="ZoneTexte 32">
            <a:extLst>
              <a:ext uri="{FF2B5EF4-FFF2-40B4-BE49-F238E27FC236}">
                <a16:creationId xmlns:a16="http://schemas.microsoft.com/office/drawing/2014/main" id="{588D8855-5DC3-E5BE-06CC-9F1D0C32AF2C}"/>
              </a:ext>
            </a:extLst>
          </p:cNvPr>
          <p:cNvSpPr txBox="1"/>
          <p:nvPr/>
        </p:nvSpPr>
        <p:spPr>
          <a:xfrm>
            <a:off x="807181" y="2185576"/>
            <a:ext cx="4652332" cy="276999"/>
          </a:xfrm>
          <a:prstGeom prst="rect">
            <a:avLst/>
          </a:prstGeom>
          <a:solidFill>
            <a:srgbClr val="92D050"/>
          </a:solidFill>
        </p:spPr>
        <p:txBody>
          <a:bodyPr wrap="square" rtlCol="0">
            <a:spAutoFit/>
          </a:bodyPr>
          <a:lstStyle/>
          <a:p>
            <a:pPr algn="just"/>
            <a:r>
              <a:rPr lang="fr-FR" sz="1200" b="1" dirty="0">
                <a:solidFill>
                  <a:schemeClr val="bg1"/>
                </a:solidFill>
              </a:rPr>
              <a:t>Sécurité système fourrager, quelles solutions ?</a:t>
            </a:r>
          </a:p>
        </p:txBody>
      </p:sp>
      <p:cxnSp>
        <p:nvCxnSpPr>
          <p:cNvPr id="4" name="Connecteur droit 3">
            <a:extLst>
              <a:ext uri="{FF2B5EF4-FFF2-40B4-BE49-F238E27FC236}">
                <a16:creationId xmlns:a16="http://schemas.microsoft.com/office/drawing/2014/main" id="{55C579CD-84D3-EB60-E85D-04A18FFB8D40}"/>
              </a:ext>
            </a:extLst>
          </p:cNvPr>
          <p:cNvCxnSpPr>
            <a:cxnSpLocks/>
          </p:cNvCxnSpPr>
          <p:nvPr/>
        </p:nvCxnSpPr>
        <p:spPr>
          <a:xfrm>
            <a:off x="5556811" y="755670"/>
            <a:ext cx="0" cy="5859364"/>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34" name="ZoneTexte 33">
            <a:extLst>
              <a:ext uri="{FF2B5EF4-FFF2-40B4-BE49-F238E27FC236}">
                <a16:creationId xmlns:a16="http://schemas.microsoft.com/office/drawing/2014/main" id="{F0A2225E-015D-EA16-6C8D-FFE9E0966052}"/>
              </a:ext>
            </a:extLst>
          </p:cNvPr>
          <p:cNvSpPr txBox="1"/>
          <p:nvPr/>
        </p:nvSpPr>
        <p:spPr>
          <a:xfrm>
            <a:off x="5661859" y="5273688"/>
            <a:ext cx="6419305" cy="276999"/>
          </a:xfrm>
          <a:prstGeom prst="rect">
            <a:avLst/>
          </a:prstGeom>
          <a:solidFill>
            <a:srgbClr val="92D050"/>
          </a:solidFill>
        </p:spPr>
        <p:txBody>
          <a:bodyPr wrap="square" rtlCol="0">
            <a:spAutoFit/>
          </a:bodyPr>
          <a:lstStyle/>
          <a:p>
            <a:pPr algn="just"/>
            <a:r>
              <a:rPr lang="fr-FR" sz="1200" b="1" dirty="0">
                <a:solidFill>
                  <a:schemeClr val="bg1"/>
                </a:solidFill>
              </a:rPr>
              <a:t>RGI: récolte ou pâturage</a:t>
            </a:r>
          </a:p>
        </p:txBody>
      </p:sp>
      <p:sp>
        <p:nvSpPr>
          <p:cNvPr id="17" name="ZoneTexte 16">
            <a:extLst>
              <a:ext uri="{FF2B5EF4-FFF2-40B4-BE49-F238E27FC236}">
                <a16:creationId xmlns:a16="http://schemas.microsoft.com/office/drawing/2014/main" id="{799ECAC1-4D58-4DAC-0866-90CDC53FC1BE}"/>
              </a:ext>
            </a:extLst>
          </p:cNvPr>
          <p:cNvSpPr txBox="1"/>
          <p:nvPr/>
        </p:nvSpPr>
        <p:spPr>
          <a:xfrm>
            <a:off x="5661859" y="755669"/>
            <a:ext cx="6419309" cy="276999"/>
          </a:xfrm>
          <a:prstGeom prst="rect">
            <a:avLst/>
          </a:prstGeom>
          <a:solidFill>
            <a:srgbClr val="92D050"/>
          </a:solidFill>
        </p:spPr>
        <p:txBody>
          <a:bodyPr wrap="square" rtlCol="0">
            <a:spAutoFit/>
          </a:bodyPr>
          <a:lstStyle/>
          <a:p>
            <a:pPr algn="just"/>
            <a:r>
              <a:rPr lang="fr-FR" sz="1200" b="1" dirty="0">
                <a:solidFill>
                  <a:schemeClr val="bg1"/>
                </a:solidFill>
              </a:rPr>
              <a:t>200°c de cumuls au 01/01 pour le 1° apport mais pas que</a:t>
            </a:r>
          </a:p>
        </p:txBody>
      </p:sp>
      <p:sp>
        <p:nvSpPr>
          <p:cNvPr id="19" name="ZoneTexte 18">
            <a:extLst>
              <a:ext uri="{FF2B5EF4-FFF2-40B4-BE49-F238E27FC236}">
                <a16:creationId xmlns:a16="http://schemas.microsoft.com/office/drawing/2014/main" id="{39FFD1AA-9CAD-0C4F-8569-AB15772D2284}"/>
              </a:ext>
            </a:extLst>
          </p:cNvPr>
          <p:cNvSpPr txBox="1"/>
          <p:nvPr/>
        </p:nvSpPr>
        <p:spPr>
          <a:xfrm>
            <a:off x="799429" y="746900"/>
            <a:ext cx="4652333" cy="276999"/>
          </a:xfrm>
          <a:prstGeom prst="rect">
            <a:avLst/>
          </a:prstGeom>
          <a:solidFill>
            <a:srgbClr val="92D050"/>
          </a:solidFill>
        </p:spPr>
        <p:txBody>
          <a:bodyPr wrap="square" rtlCol="0">
            <a:spAutoFit/>
          </a:bodyPr>
          <a:lstStyle/>
          <a:p>
            <a:pPr algn="just"/>
            <a:r>
              <a:rPr lang="fr-FR" sz="1200" b="1" dirty="0">
                <a:solidFill>
                  <a:schemeClr val="bg1"/>
                </a:solidFill>
              </a:rPr>
              <a:t>Retour du bulletin fourrage</a:t>
            </a:r>
          </a:p>
        </p:txBody>
      </p:sp>
      <p:sp>
        <p:nvSpPr>
          <p:cNvPr id="29" name="ZoneTexte 28">
            <a:extLst>
              <a:ext uri="{FF2B5EF4-FFF2-40B4-BE49-F238E27FC236}">
                <a16:creationId xmlns:a16="http://schemas.microsoft.com/office/drawing/2014/main" id="{886CC941-C0F8-75C6-4A41-E6807F404389}"/>
              </a:ext>
            </a:extLst>
          </p:cNvPr>
          <p:cNvSpPr txBox="1"/>
          <p:nvPr/>
        </p:nvSpPr>
        <p:spPr>
          <a:xfrm>
            <a:off x="5603012" y="5578119"/>
            <a:ext cx="6419307" cy="1200329"/>
          </a:xfrm>
          <a:prstGeom prst="rect">
            <a:avLst/>
          </a:prstGeom>
          <a:noFill/>
        </p:spPr>
        <p:txBody>
          <a:bodyPr wrap="square" rtlCol="0">
            <a:spAutoFit/>
          </a:bodyPr>
          <a:lstStyle/>
          <a:p>
            <a:pPr algn="just"/>
            <a:r>
              <a:rPr lang="fr-FR" sz="1200" dirty="0"/>
              <a:t>Les ray </a:t>
            </a:r>
            <a:r>
              <a:rPr lang="fr-FR" sz="1200" dirty="0" err="1"/>
              <a:t>grass</a:t>
            </a:r>
            <a:r>
              <a:rPr lang="fr-FR" sz="1200" dirty="0"/>
              <a:t> italiens non récoltés cet automne présentent des biomasses importantes en cet fin d’hiver. Cette pousse hivernale peut gêner l’application de fumure organique . Si ces volumes sont trop importants, leur récolte peut être judicieuse. Lorsque les conditions le permettent, la pâture de ces parcelle doit être privilégiée. En effet, le pâturage reste le meilleur moyen de valoriser cet herbe d’hiver peut apte à la conservation et permettra d’économiser du stock. Les conditions très sèches de ces dernières semaines sont favorables à une utilisation au pâturage.</a:t>
            </a:r>
          </a:p>
        </p:txBody>
      </p:sp>
      <p:sp>
        <p:nvSpPr>
          <p:cNvPr id="3" name="ZoneTexte 2">
            <a:extLst>
              <a:ext uri="{FF2B5EF4-FFF2-40B4-BE49-F238E27FC236}">
                <a16:creationId xmlns:a16="http://schemas.microsoft.com/office/drawing/2014/main" id="{F3606A77-57C3-FFF6-1456-BA638F966D61}"/>
              </a:ext>
            </a:extLst>
          </p:cNvPr>
          <p:cNvSpPr txBox="1"/>
          <p:nvPr/>
        </p:nvSpPr>
        <p:spPr>
          <a:xfrm>
            <a:off x="749874" y="1050603"/>
            <a:ext cx="4652333" cy="1015663"/>
          </a:xfrm>
          <a:prstGeom prst="rect">
            <a:avLst/>
          </a:prstGeom>
          <a:noFill/>
        </p:spPr>
        <p:txBody>
          <a:bodyPr wrap="square" rtlCol="0">
            <a:spAutoFit/>
          </a:bodyPr>
          <a:lstStyle/>
          <a:p>
            <a:pPr algn="just"/>
            <a:r>
              <a:rPr lang="fr-FR" sz="1200" dirty="0"/>
              <a:t>Cette semaine comme depuis maintenant plus de 10 ans vous retrouvez votre bulletin éleveur de fourrage. Cette note de conjoncture est là pour vous donner des pistes de réflexion  et d’action sur la gestion des prairies et des fourrages. N’hésitez pas à revenir vers nous si vous souhaitez la faire évoluer pour qu’elle soit plus en lien avec vos attentes.</a:t>
            </a:r>
          </a:p>
        </p:txBody>
      </p:sp>
      <p:graphicFrame>
        <p:nvGraphicFramePr>
          <p:cNvPr id="6" name="Tableau 6">
            <a:extLst>
              <a:ext uri="{FF2B5EF4-FFF2-40B4-BE49-F238E27FC236}">
                <a16:creationId xmlns:a16="http://schemas.microsoft.com/office/drawing/2014/main" id="{1D7552FB-4ECD-FEE8-55BA-9713C0404366}"/>
              </a:ext>
            </a:extLst>
          </p:cNvPr>
          <p:cNvGraphicFramePr>
            <a:graphicFrameLocks noGrp="1"/>
          </p:cNvGraphicFramePr>
          <p:nvPr>
            <p:extLst>
              <p:ext uri="{D42A27DB-BD31-4B8C-83A1-F6EECF244321}">
                <p14:modId xmlns:p14="http://schemas.microsoft.com/office/powerpoint/2010/main" val="522795371"/>
              </p:ext>
            </p:extLst>
          </p:nvPr>
        </p:nvGraphicFramePr>
        <p:xfrm>
          <a:off x="857497" y="2569425"/>
          <a:ext cx="4493520" cy="3715504"/>
        </p:xfrm>
        <a:graphic>
          <a:graphicData uri="http://schemas.openxmlformats.org/drawingml/2006/table">
            <a:tbl>
              <a:tblPr firstRow="1" bandRow="1">
                <a:tableStyleId>{93296810-A885-4BE3-A3E7-6D5BEEA58F35}</a:tableStyleId>
              </a:tblPr>
              <a:tblGrid>
                <a:gridCol w="1497840">
                  <a:extLst>
                    <a:ext uri="{9D8B030D-6E8A-4147-A177-3AD203B41FA5}">
                      <a16:colId xmlns:a16="http://schemas.microsoft.com/office/drawing/2014/main" val="1920690631"/>
                    </a:ext>
                  </a:extLst>
                </a:gridCol>
                <a:gridCol w="1497840">
                  <a:extLst>
                    <a:ext uri="{9D8B030D-6E8A-4147-A177-3AD203B41FA5}">
                      <a16:colId xmlns:a16="http://schemas.microsoft.com/office/drawing/2014/main" val="3737501672"/>
                    </a:ext>
                  </a:extLst>
                </a:gridCol>
                <a:gridCol w="1497840">
                  <a:extLst>
                    <a:ext uri="{9D8B030D-6E8A-4147-A177-3AD203B41FA5}">
                      <a16:colId xmlns:a16="http://schemas.microsoft.com/office/drawing/2014/main" val="3700671265"/>
                    </a:ext>
                  </a:extLst>
                </a:gridCol>
              </a:tblGrid>
              <a:tr h="471424">
                <a:tc>
                  <a:txBody>
                    <a:bodyPr/>
                    <a:lstStyle/>
                    <a:p>
                      <a:pPr algn="ctr"/>
                      <a:r>
                        <a:rPr lang="fr-FR" sz="1200" dirty="0"/>
                        <a:t>Station météo  </a:t>
                      </a:r>
                    </a:p>
                  </a:txBody>
                  <a:tcPr/>
                </a:tc>
                <a:tc>
                  <a:txBody>
                    <a:bodyPr/>
                    <a:lstStyle/>
                    <a:p>
                      <a:pPr algn="ctr"/>
                      <a:r>
                        <a:rPr lang="fr-FR" sz="1200" dirty="0"/>
                        <a:t>Temp au 20/02 base 01/01</a:t>
                      </a:r>
                    </a:p>
                  </a:txBody>
                  <a:tcPr/>
                </a:tc>
                <a:tc>
                  <a:txBody>
                    <a:bodyPr/>
                    <a:lstStyle/>
                    <a:p>
                      <a:pPr algn="ctr"/>
                      <a:r>
                        <a:rPr lang="fr-FR" sz="1200" dirty="0" err="1"/>
                        <a:t>Pluvio</a:t>
                      </a:r>
                      <a:r>
                        <a:rPr lang="fr-FR" sz="1200" dirty="0"/>
                        <a:t> depuis 01/01</a:t>
                      </a:r>
                    </a:p>
                  </a:txBody>
                  <a:tcPr/>
                </a:tc>
                <a:extLst>
                  <a:ext uri="{0D108BD9-81ED-4DB2-BD59-A6C34878D82A}">
                    <a16:rowId xmlns:a16="http://schemas.microsoft.com/office/drawing/2014/main" val="1464449205"/>
                  </a:ext>
                </a:extLst>
              </a:tr>
              <a:tr h="360000">
                <a:tc>
                  <a:txBody>
                    <a:bodyPr/>
                    <a:lstStyle/>
                    <a:p>
                      <a:r>
                        <a:rPr lang="fr-FR" sz="1200" dirty="0"/>
                        <a:t>Lyon </a:t>
                      </a:r>
                      <a:r>
                        <a:rPr lang="fr-FR" sz="1200" dirty="0" err="1"/>
                        <a:t>bron</a:t>
                      </a:r>
                      <a:endParaRPr lang="fr-FR" sz="1200" dirty="0"/>
                    </a:p>
                  </a:txBody>
                  <a:tcPr anchor="ctr"/>
                </a:tc>
                <a:tc>
                  <a:txBody>
                    <a:bodyPr/>
                    <a:lstStyle/>
                    <a:p>
                      <a:pPr algn="ctr"/>
                      <a:r>
                        <a:rPr lang="fr-FR" sz="1100" dirty="0"/>
                        <a:t>200°c atteint depuis le 05/02</a:t>
                      </a:r>
                    </a:p>
                  </a:txBody>
                  <a:tcPr anchor="ctr"/>
                </a:tc>
                <a:tc>
                  <a:txBody>
                    <a:bodyPr/>
                    <a:lstStyle/>
                    <a:p>
                      <a:pPr algn="ctr"/>
                      <a:r>
                        <a:rPr lang="fr-FR" sz="1200" dirty="0"/>
                        <a:t>31,7 mm</a:t>
                      </a:r>
                    </a:p>
                  </a:txBody>
                  <a:tcPr anchor="ctr"/>
                </a:tc>
                <a:extLst>
                  <a:ext uri="{0D108BD9-81ED-4DB2-BD59-A6C34878D82A}">
                    <a16:rowId xmlns:a16="http://schemas.microsoft.com/office/drawing/2014/main" val="1409432411"/>
                  </a:ext>
                </a:extLst>
              </a:tr>
              <a:tr h="360000">
                <a:tc>
                  <a:txBody>
                    <a:bodyPr/>
                    <a:lstStyle/>
                    <a:p>
                      <a:r>
                        <a:rPr lang="fr-FR" sz="1200" dirty="0"/>
                        <a:t>Brindas</a:t>
                      </a:r>
                    </a:p>
                  </a:txBody>
                  <a:tcPr anchor="ctr"/>
                </a:tc>
                <a:tc>
                  <a:txBody>
                    <a:bodyPr/>
                    <a:lstStyle/>
                    <a:p>
                      <a:pPr algn="ctr"/>
                      <a:r>
                        <a:rPr lang="fr-FR" sz="1100" dirty="0"/>
                        <a:t>200°c atteint depuis le 18/02</a:t>
                      </a:r>
                    </a:p>
                  </a:txBody>
                  <a:tcPr anchor="ctr"/>
                </a:tc>
                <a:tc>
                  <a:txBody>
                    <a:bodyPr/>
                    <a:lstStyle/>
                    <a:p>
                      <a:pPr algn="ctr"/>
                      <a:r>
                        <a:rPr lang="fr-FR" sz="1200" dirty="0"/>
                        <a:t>28,5 mm</a:t>
                      </a:r>
                    </a:p>
                  </a:txBody>
                  <a:tcPr anchor="ctr"/>
                </a:tc>
                <a:extLst>
                  <a:ext uri="{0D108BD9-81ED-4DB2-BD59-A6C34878D82A}">
                    <a16:rowId xmlns:a16="http://schemas.microsoft.com/office/drawing/2014/main" val="3568546764"/>
                  </a:ext>
                </a:extLst>
              </a:tr>
              <a:tr h="360000">
                <a:tc>
                  <a:txBody>
                    <a:bodyPr/>
                    <a:lstStyle/>
                    <a:p>
                      <a:r>
                        <a:rPr lang="fr-FR" sz="1200" dirty="0"/>
                        <a:t>St Symphorien sur Coise</a:t>
                      </a:r>
                    </a:p>
                  </a:txBody>
                  <a:tcPr anchor="ctr"/>
                </a:tc>
                <a:tc>
                  <a:txBody>
                    <a:bodyPr/>
                    <a:lstStyle/>
                    <a:p>
                      <a:pPr algn="ctr"/>
                      <a:r>
                        <a:rPr lang="fr-FR" sz="1100" dirty="0"/>
                        <a:t>200°c atteint depuis le 19/02</a:t>
                      </a:r>
                    </a:p>
                  </a:txBody>
                  <a:tcPr anchor="ctr"/>
                </a:tc>
                <a:tc>
                  <a:txBody>
                    <a:bodyPr/>
                    <a:lstStyle/>
                    <a:p>
                      <a:pPr algn="ctr"/>
                      <a:r>
                        <a:rPr lang="fr-FR" sz="1200" dirty="0"/>
                        <a:t>29,0 mm</a:t>
                      </a:r>
                    </a:p>
                  </a:txBody>
                  <a:tcPr anchor="ctr"/>
                </a:tc>
                <a:extLst>
                  <a:ext uri="{0D108BD9-81ED-4DB2-BD59-A6C34878D82A}">
                    <a16:rowId xmlns:a16="http://schemas.microsoft.com/office/drawing/2014/main" val="1015044373"/>
                  </a:ext>
                </a:extLst>
              </a:tr>
              <a:tr h="360000">
                <a:tc>
                  <a:txBody>
                    <a:bodyPr/>
                    <a:lstStyle/>
                    <a:p>
                      <a:r>
                        <a:rPr lang="fr-FR" sz="1200" dirty="0"/>
                        <a:t>Trèves</a:t>
                      </a:r>
                    </a:p>
                  </a:txBody>
                  <a:tcPr anchor="ctr"/>
                </a:tc>
                <a:tc>
                  <a:txBody>
                    <a:bodyPr/>
                    <a:lstStyle/>
                    <a:p>
                      <a:pPr algn="ctr"/>
                      <a:r>
                        <a:rPr lang="fr-FR" sz="1100" dirty="0"/>
                        <a:t>200°c atteint depuis le 07/02</a:t>
                      </a:r>
                    </a:p>
                  </a:txBody>
                  <a:tcPr anchor="ctr"/>
                </a:tc>
                <a:tc>
                  <a:txBody>
                    <a:bodyPr/>
                    <a:lstStyle/>
                    <a:p>
                      <a:pPr algn="ctr"/>
                      <a:r>
                        <a:rPr lang="fr-FR" sz="1200" dirty="0"/>
                        <a:t>19,0 mm</a:t>
                      </a:r>
                    </a:p>
                  </a:txBody>
                  <a:tcPr anchor="ctr"/>
                </a:tc>
                <a:extLst>
                  <a:ext uri="{0D108BD9-81ED-4DB2-BD59-A6C34878D82A}">
                    <a16:rowId xmlns:a16="http://schemas.microsoft.com/office/drawing/2014/main" val="859213371"/>
                  </a:ext>
                </a:extLst>
              </a:tr>
              <a:tr h="360000">
                <a:tc>
                  <a:txBody>
                    <a:bodyPr/>
                    <a:lstStyle/>
                    <a:p>
                      <a:r>
                        <a:rPr lang="fr-FR" sz="1200" dirty="0"/>
                        <a:t>Les Sauvages </a:t>
                      </a:r>
                    </a:p>
                  </a:txBody>
                  <a:tcPr anchor="ctr"/>
                </a:tc>
                <a:tc>
                  <a:txBody>
                    <a:bodyPr/>
                    <a:lstStyle/>
                    <a:p>
                      <a:pPr algn="ctr"/>
                      <a:r>
                        <a:rPr lang="fr-FR" sz="1100" dirty="0"/>
                        <a:t>175°c</a:t>
                      </a:r>
                    </a:p>
                  </a:txBody>
                  <a:tcPr anchor="ctr"/>
                </a:tc>
                <a:tc>
                  <a:txBody>
                    <a:bodyPr/>
                    <a:lstStyle/>
                    <a:p>
                      <a:pPr algn="ctr"/>
                      <a:r>
                        <a:rPr lang="fr-FR" sz="1200" dirty="0"/>
                        <a:t>27,8 mm</a:t>
                      </a:r>
                    </a:p>
                  </a:txBody>
                  <a:tcPr anchor="ctr"/>
                </a:tc>
                <a:extLst>
                  <a:ext uri="{0D108BD9-81ED-4DB2-BD59-A6C34878D82A}">
                    <a16:rowId xmlns:a16="http://schemas.microsoft.com/office/drawing/2014/main" val="4116537108"/>
                  </a:ext>
                </a:extLst>
              </a:tr>
              <a:tr h="360000">
                <a:tc>
                  <a:txBody>
                    <a:bodyPr/>
                    <a:lstStyle/>
                    <a:p>
                      <a:r>
                        <a:rPr lang="fr-FR" sz="1200" dirty="0"/>
                        <a:t>Vauxrenard</a:t>
                      </a:r>
                    </a:p>
                  </a:txBody>
                  <a:tcPr anchor="ctr"/>
                </a:tc>
                <a:tc>
                  <a:txBody>
                    <a:bodyPr/>
                    <a:lstStyle/>
                    <a:p>
                      <a:pPr algn="ctr"/>
                      <a:r>
                        <a:rPr lang="fr-FR" sz="1100" dirty="0"/>
                        <a:t>175°c</a:t>
                      </a:r>
                    </a:p>
                  </a:txBody>
                  <a:tcPr anchor="ctr"/>
                </a:tc>
                <a:tc>
                  <a:txBody>
                    <a:bodyPr/>
                    <a:lstStyle/>
                    <a:p>
                      <a:pPr algn="ctr"/>
                      <a:r>
                        <a:rPr lang="fr-FR" sz="1200" dirty="0"/>
                        <a:t>55,8 mm</a:t>
                      </a:r>
                    </a:p>
                  </a:txBody>
                  <a:tcPr anchor="ctr"/>
                </a:tc>
                <a:extLst>
                  <a:ext uri="{0D108BD9-81ED-4DB2-BD59-A6C34878D82A}">
                    <a16:rowId xmlns:a16="http://schemas.microsoft.com/office/drawing/2014/main" val="3953263566"/>
                  </a:ext>
                </a:extLst>
              </a:tr>
              <a:tr h="360000">
                <a:tc>
                  <a:txBody>
                    <a:bodyPr/>
                    <a:lstStyle/>
                    <a:p>
                      <a:r>
                        <a:rPr lang="fr-FR" sz="1200" dirty="0"/>
                        <a:t>Grammond</a:t>
                      </a:r>
                    </a:p>
                  </a:txBody>
                  <a:tcPr anchor="ctr"/>
                </a:tc>
                <a:tc>
                  <a:txBody>
                    <a:bodyPr/>
                    <a:lstStyle/>
                    <a:p>
                      <a:pPr algn="ctr"/>
                      <a:r>
                        <a:rPr lang="fr-FR" sz="1100" dirty="0"/>
                        <a:t>196°c</a:t>
                      </a:r>
                    </a:p>
                  </a:txBody>
                  <a:tcPr anchor="ctr"/>
                </a:tc>
                <a:tc>
                  <a:txBody>
                    <a:bodyPr/>
                    <a:lstStyle/>
                    <a:p>
                      <a:pPr algn="ctr"/>
                      <a:r>
                        <a:rPr lang="fr-FR" sz="1200" dirty="0"/>
                        <a:t>31,4 mm</a:t>
                      </a:r>
                    </a:p>
                  </a:txBody>
                  <a:tcPr anchor="ctr"/>
                </a:tc>
                <a:extLst>
                  <a:ext uri="{0D108BD9-81ED-4DB2-BD59-A6C34878D82A}">
                    <a16:rowId xmlns:a16="http://schemas.microsoft.com/office/drawing/2014/main" val="4144369907"/>
                  </a:ext>
                </a:extLst>
              </a:tr>
              <a:tr h="360000">
                <a:tc>
                  <a:txBody>
                    <a:bodyPr/>
                    <a:lstStyle/>
                    <a:p>
                      <a:r>
                        <a:rPr lang="fr-FR" sz="1200" dirty="0"/>
                        <a:t>Fourneaux 42</a:t>
                      </a:r>
                    </a:p>
                  </a:txBody>
                  <a:tcPr anchor="ctr"/>
                </a:tc>
                <a:tc>
                  <a:txBody>
                    <a:bodyPr/>
                    <a:lstStyle/>
                    <a:p>
                      <a:pPr algn="ctr"/>
                      <a:r>
                        <a:rPr lang="fr-FR" sz="1100" dirty="0"/>
                        <a:t>200°c atteint depuis le 15/02</a:t>
                      </a:r>
                    </a:p>
                  </a:txBody>
                  <a:tcPr anchor="ctr"/>
                </a:tc>
                <a:tc>
                  <a:txBody>
                    <a:bodyPr/>
                    <a:lstStyle/>
                    <a:p>
                      <a:pPr algn="ctr"/>
                      <a:r>
                        <a:rPr lang="fr-FR" sz="1200" dirty="0"/>
                        <a:t>39,4 mm</a:t>
                      </a:r>
                    </a:p>
                  </a:txBody>
                  <a:tcPr anchor="ctr"/>
                </a:tc>
                <a:extLst>
                  <a:ext uri="{0D108BD9-81ED-4DB2-BD59-A6C34878D82A}">
                    <a16:rowId xmlns:a16="http://schemas.microsoft.com/office/drawing/2014/main" val="3607333692"/>
                  </a:ext>
                </a:extLst>
              </a:tr>
            </a:tbl>
          </a:graphicData>
        </a:graphic>
      </p:graphicFrame>
      <p:sp>
        <p:nvSpPr>
          <p:cNvPr id="7" name="ZoneTexte 6">
            <a:extLst>
              <a:ext uri="{FF2B5EF4-FFF2-40B4-BE49-F238E27FC236}">
                <a16:creationId xmlns:a16="http://schemas.microsoft.com/office/drawing/2014/main" id="{73010BCD-C2EF-0E13-A05E-CC135B9B6639}"/>
              </a:ext>
            </a:extLst>
          </p:cNvPr>
          <p:cNvSpPr txBox="1"/>
          <p:nvPr/>
        </p:nvSpPr>
        <p:spPr>
          <a:xfrm>
            <a:off x="5661859" y="1052455"/>
            <a:ext cx="6419298" cy="2123658"/>
          </a:xfrm>
          <a:prstGeom prst="rect">
            <a:avLst/>
          </a:prstGeom>
          <a:noFill/>
        </p:spPr>
        <p:txBody>
          <a:bodyPr wrap="square" rtlCol="0">
            <a:spAutoFit/>
          </a:bodyPr>
          <a:lstStyle/>
          <a:p>
            <a:pPr algn="just"/>
            <a:r>
              <a:rPr lang="fr-FR" sz="1200" dirty="0"/>
              <a:t>La date du premier apport d’azote pour les exploitations précoces est préconisé à 200°c de cumuls température base 01/01. Cette recommandation s’appuie sur le démarrage en végétation des espèces prairiale (lorsque les prairies reverdissent). En effet, à cette période de l’année, les températures n’ont pas encore permis à l’azote organique du sol de rentrer en minéralisation. Il faut donc apporter cette azote pour favoriser la croissance des prairies. Cet apport peut se faire sous deux formes: minérale ou organique.  La dose à appliquer est fonction de plusieurs paramètres dont le rendement attendu, la part de légumineuses, la place de la prairie dans la rotation et la fréquence de la fertilisation organique. Jusqu’à maintenant les conditions de portance pour épandre était bonne mais le risque de volatilisation de l’azote avec un temps et un sol sec était relativement élevé. Sur la semaine à venir, le temps plus humide annoncé sera plus favorable a une bonne efficacité de l’azote épandu. Profitez en pour faire vos apports.</a:t>
            </a:r>
          </a:p>
        </p:txBody>
      </p:sp>
      <p:pic>
        <p:nvPicPr>
          <p:cNvPr id="8" name="Image 7">
            <a:extLst>
              <a:ext uri="{FF2B5EF4-FFF2-40B4-BE49-F238E27FC236}">
                <a16:creationId xmlns:a16="http://schemas.microsoft.com/office/drawing/2014/main" id="{03D6DBD1-7A9F-8C5F-9A4D-A9AE1156C7FC}"/>
              </a:ext>
            </a:extLst>
          </p:cNvPr>
          <p:cNvPicPr>
            <a:picLocks noChangeAspect="1"/>
          </p:cNvPicPr>
          <p:nvPr/>
        </p:nvPicPr>
        <p:blipFill>
          <a:blip r:embed="rId8"/>
          <a:stretch>
            <a:fillRect/>
          </a:stretch>
        </p:blipFill>
        <p:spPr>
          <a:xfrm>
            <a:off x="5850617" y="3275055"/>
            <a:ext cx="5752088" cy="1868271"/>
          </a:xfrm>
          <a:prstGeom prst="rect">
            <a:avLst/>
          </a:prstGeom>
        </p:spPr>
      </p:pic>
      <p:sp>
        <p:nvSpPr>
          <p:cNvPr id="11" name="ZoneTexte 10">
            <a:extLst>
              <a:ext uri="{FF2B5EF4-FFF2-40B4-BE49-F238E27FC236}">
                <a16:creationId xmlns:a16="http://schemas.microsoft.com/office/drawing/2014/main" id="{4B51AB1F-2053-33BF-6036-69C45B51D01B}"/>
              </a:ext>
            </a:extLst>
          </p:cNvPr>
          <p:cNvSpPr txBox="1"/>
          <p:nvPr/>
        </p:nvSpPr>
        <p:spPr>
          <a:xfrm>
            <a:off x="10403739" y="4922917"/>
            <a:ext cx="1198958" cy="276999"/>
          </a:xfrm>
          <a:prstGeom prst="rect">
            <a:avLst/>
          </a:prstGeom>
          <a:noFill/>
        </p:spPr>
        <p:txBody>
          <a:bodyPr wrap="square" rtlCol="0">
            <a:spAutoFit/>
          </a:bodyPr>
          <a:lstStyle/>
          <a:p>
            <a:r>
              <a:rPr lang="fr-FR" sz="1200" dirty="0"/>
              <a:t>Ouest.Cuma.fr</a:t>
            </a:r>
          </a:p>
        </p:txBody>
      </p:sp>
    </p:spTree>
    <p:extLst>
      <p:ext uri="{BB962C8B-B14F-4D97-AF65-F5344CB8AC3E}">
        <p14:creationId xmlns:p14="http://schemas.microsoft.com/office/powerpoint/2010/main" val="341282875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533</Words>
  <Application>Microsoft Office PowerPoint</Application>
  <PresentationFormat>Grand écran</PresentationFormat>
  <Paragraphs>44</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Verdana</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mickael coquard</dc:creator>
  <cp:lastModifiedBy>Entreprise SPEL</cp:lastModifiedBy>
  <cp:revision>152</cp:revision>
  <cp:lastPrinted>2023-02-20T14:17:25Z</cp:lastPrinted>
  <dcterms:created xsi:type="dcterms:W3CDTF">2021-03-19T10:12:19Z</dcterms:created>
  <dcterms:modified xsi:type="dcterms:W3CDTF">2023-02-20T15:22:14Z</dcterms:modified>
</cp:coreProperties>
</file>